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6" r:id="rId2"/>
  </p:sldMasterIdLst>
  <p:notesMasterIdLst>
    <p:notesMasterId r:id="rId34"/>
  </p:notesMasterIdLst>
  <p:handoutMasterIdLst>
    <p:handoutMasterId r:id="rId35"/>
  </p:handoutMasterIdLst>
  <p:sldIdLst>
    <p:sldId id="377" r:id="rId3"/>
    <p:sldId id="345" r:id="rId4"/>
    <p:sldId id="346" r:id="rId5"/>
    <p:sldId id="410" r:id="rId6"/>
    <p:sldId id="425" r:id="rId7"/>
    <p:sldId id="433" r:id="rId8"/>
    <p:sldId id="426" r:id="rId9"/>
    <p:sldId id="397" r:id="rId10"/>
    <p:sldId id="442" r:id="rId11"/>
    <p:sldId id="443" r:id="rId12"/>
    <p:sldId id="444" r:id="rId13"/>
    <p:sldId id="428" r:id="rId14"/>
    <p:sldId id="430" r:id="rId15"/>
    <p:sldId id="431" r:id="rId16"/>
    <p:sldId id="445" r:id="rId17"/>
    <p:sldId id="439" r:id="rId18"/>
    <p:sldId id="437" r:id="rId19"/>
    <p:sldId id="438" r:id="rId20"/>
    <p:sldId id="434" r:id="rId21"/>
    <p:sldId id="390" r:id="rId22"/>
    <p:sldId id="394" r:id="rId23"/>
    <p:sldId id="417" r:id="rId24"/>
    <p:sldId id="418" r:id="rId25"/>
    <p:sldId id="406" r:id="rId26"/>
    <p:sldId id="414" r:id="rId27"/>
    <p:sldId id="408" r:id="rId28"/>
    <p:sldId id="424" r:id="rId29"/>
    <p:sldId id="421" r:id="rId30"/>
    <p:sldId id="422" r:id="rId31"/>
    <p:sldId id="407" r:id="rId32"/>
    <p:sldId id="395" r:id="rId33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438" userDrawn="1">
          <p15:clr>
            <a:srgbClr val="A4A3A4"/>
          </p15:clr>
        </p15:guide>
        <p15:guide id="4" orient="horz" pos="4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НС" initials="Н" lastIdx="3" clrIdx="3">
    <p:extLst>
      <p:ext uri="{19B8F6BF-5375-455C-9EA6-DF929625EA0E}">
        <p15:presenceInfo xmlns:p15="http://schemas.microsoft.com/office/powerpoint/2012/main" userId="НС" providerId="None"/>
      </p:ext>
    </p:extLst>
  </p:cmAuthor>
  <p:cmAuthor id="2" name="Natalia Shulgina" initials="NS [2]" lastIdx="16" clrIdx="1">
    <p:extLst>
      <p:ext uri="{19B8F6BF-5375-455C-9EA6-DF929625EA0E}">
        <p15:presenceInfo xmlns:p15="http://schemas.microsoft.com/office/powerpoint/2012/main" userId="5bac9dbcea67f265" providerId="Windows Live"/>
      </p:ext>
    </p:extLst>
  </p:cmAuthor>
  <p:cmAuthor id="3" name="soc-invest" initials="s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EF0F2"/>
    <a:srgbClr val="00ACA8"/>
    <a:srgbClr val="00B4AC"/>
    <a:srgbClr val="EB4195"/>
    <a:srgbClr val="FFF46D"/>
    <a:srgbClr val="485860"/>
    <a:srgbClr val="26C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C083E6E3-FA7D-4D7B-A595-EF9225AFEA82}" styleName="Светлый стиль 1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8D230F3-CF80-4859-8CE7-A43EE81993B5}" styleName="Светлый стиль 1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99" autoAdjust="0"/>
    <p:restoredTop sz="96404" autoAdjust="0"/>
  </p:normalViewPr>
  <p:slideViewPr>
    <p:cSldViewPr snapToGrid="0" showGuides="1">
      <p:cViewPr varScale="1">
        <p:scale>
          <a:sx n="93" d="100"/>
          <a:sy n="93" d="100"/>
        </p:scale>
        <p:origin x="1000" y="200"/>
      </p:cViewPr>
      <p:guideLst>
        <p:guide orient="horz" pos="2160"/>
        <p:guide pos="3840"/>
        <p:guide pos="438"/>
        <p:guide orient="horz" pos="482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7" d="100"/>
          <a:sy n="97" d="100"/>
        </p:scale>
        <p:origin x="353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0446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907525-A371-49AA-BA88-77711F35AA93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2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B6BC8-401C-4EEB-BA43-AB79CF92E2C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98038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6" y="0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7CC81D-1502-4E4B-97F5-32D286A374D2}" type="datetimeFigureOut">
              <a:rPr lang="ru-RU" smtClean="0"/>
              <a:pPr/>
              <a:t>21.12.2021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1243013"/>
            <a:ext cx="5946775" cy="3346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8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6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C6A51D-6AB3-41A8-A01D-D7201953F7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9143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3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4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 презент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" t="20943" r="1547" b="21089"/>
          <a:stretch/>
        </p:blipFill>
        <p:spPr>
          <a:xfrm>
            <a:off x="4831308" y="0"/>
            <a:ext cx="7356143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6" y="-6824"/>
            <a:ext cx="12202947" cy="68648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-10168" r="51938" b="52445"/>
          <a:stretch/>
        </p:blipFill>
        <p:spPr>
          <a:xfrm>
            <a:off x="9471086" y="2402007"/>
            <a:ext cx="2716365" cy="4462818"/>
          </a:xfrm>
          <a:prstGeom prst="rect">
            <a:avLst/>
          </a:prstGeom>
        </p:spPr>
      </p:pic>
      <p:sp>
        <p:nvSpPr>
          <p:cNvPr id="1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76596" y="2541004"/>
            <a:ext cx="5071281" cy="16992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986904" y="4296628"/>
            <a:ext cx="2900363" cy="62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1" y="488681"/>
            <a:ext cx="2802011" cy="7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04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400" y="-80237"/>
            <a:ext cx="10407355" cy="69382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840"/>
            <a:ext cx="10541000" cy="69068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2"/>
          <a:stretch/>
        </p:blipFill>
        <p:spPr>
          <a:xfrm>
            <a:off x="4357083" y="4087505"/>
            <a:ext cx="5258155" cy="2770495"/>
          </a:xfrm>
          <a:prstGeom prst="rect">
            <a:avLst/>
          </a:prstGeom>
        </p:spPr>
      </p:pic>
      <p:sp>
        <p:nvSpPr>
          <p:cNvPr id="9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96876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еребивочный имиджевый слайд пр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5" y="0"/>
            <a:ext cx="12215074" cy="6871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2"/>
          <a:stretch/>
        </p:blipFill>
        <p:spPr>
          <a:xfrm>
            <a:off x="4306283" y="4094329"/>
            <a:ext cx="5258155" cy="277049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5825920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Цитата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972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" y="0"/>
            <a:ext cx="12215072" cy="68716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9" b="44478"/>
          <a:stretch/>
        </p:blipFill>
        <p:spPr>
          <a:xfrm>
            <a:off x="4322773" y="3063921"/>
            <a:ext cx="4793931" cy="380772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92775" y="5984332"/>
            <a:ext cx="3439888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2000" kern="1500" cap="all" spc="40" dirty="0">
                <a:solidFill>
                  <a:schemeClr val="bg1"/>
                </a:solidFill>
              </a:rPr>
              <a:t>спорт</a:t>
            </a:r>
          </a:p>
        </p:txBody>
      </p:sp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1287135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еребивочный имиджевый слайд пр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" y="0"/>
            <a:ext cx="12215072" cy="68716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9" b="44478"/>
          <a:stretch/>
        </p:blipFill>
        <p:spPr>
          <a:xfrm>
            <a:off x="4322773" y="3063921"/>
            <a:ext cx="4793931" cy="380772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5849982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Цитата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19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фон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371979588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екст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1405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3517334" y="2000611"/>
            <a:ext cx="6289416" cy="8620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990270" y="2711996"/>
            <a:ext cx="1965325" cy="3469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5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90271" y="3225787"/>
            <a:ext cx="2237988" cy="1233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3517334" y="3225787"/>
            <a:ext cx="2228832" cy="1233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6035230" y="3225787"/>
            <a:ext cx="2233671" cy="1233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7" name="Текст 17"/>
          <p:cNvSpPr>
            <a:spLocks noGrp="1"/>
          </p:cNvSpPr>
          <p:nvPr>
            <p:ph type="body" sz="quarter" idx="25" hasCustomPrompt="1"/>
          </p:nvPr>
        </p:nvSpPr>
        <p:spPr>
          <a:xfrm>
            <a:off x="8557965" y="3225787"/>
            <a:ext cx="2200153" cy="1233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4" y="559733"/>
            <a:ext cx="438814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4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032430" y="553664"/>
            <a:ext cx="3603625" cy="882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0" kern="2500" baseline="0">
                <a:solidFill>
                  <a:schemeClr val="tx2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983955" y="2000611"/>
            <a:ext cx="2071688" cy="401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 cap="all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21982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61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екст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03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100" b="1" smtClean="0"/>
              <a:pPr/>
              <a:t>‹#›</a:t>
            </a:fld>
            <a:endParaRPr lang="ru-RU" sz="1100" b="1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5" hasCustomPrompt="1"/>
          </p:nvPr>
        </p:nvSpPr>
        <p:spPr>
          <a:xfrm>
            <a:off x="990270" y="2720683"/>
            <a:ext cx="2935706" cy="4128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Текст 15"/>
          <p:cNvSpPr>
            <a:spLocks noGrp="1"/>
          </p:cNvSpPr>
          <p:nvPr>
            <p:ph type="body" sz="quarter" idx="18" hasCustomPrompt="1"/>
          </p:nvPr>
        </p:nvSpPr>
        <p:spPr>
          <a:xfrm>
            <a:off x="4597208" y="2720683"/>
            <a:ext cx="2935706" cy="4128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4597208" y="3225787"/>
            <a:ext cx="2935706" cy="1783258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Font typeface="Tahoma" panose="020B0604030504040204" pitchFamily="34" charset="0"/>
              <a:buChar char="•"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Список</a:t>
            </a:r>
          </a:p>
          <a:p>
            <a:pPr lvl="0"/>
            <a:endParaRPr lang="ru-RU" dirty="0"/>
          </a:p>
        </p:txBody>
      </p:sp>
      <p:sp>
        <p:nvSpPr>
          <p:cNvPr id="26" name="Текст 15"/>
          <p:cNvSpPr>
            <a:spLocks noGrp="1"/>
          </p:cNvSpPr>
          <p:nvPr>
            <p:ph type="body" sz="quarter" idx="24" hasCustomPrompt="1"/>
          </p:nvPr>
        </p:nvSpPr>
        <p:spPr>
          <a:xfrm>
            <a:off x="8557965" y="2720683"/>
            <a:ext cx="2589006" cy="4128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4" y="559733"/>
            <a:ext cx="7264696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5" name="Текст 15"/>
          <p:cNvSpPr>
            <a:spLocks noGrp="1"/>
          </p:cNvSpPr>
          <p:nvPr>
            <p:ph type="body" sz="quarter" idx="26" hasCustomPrompt="1"/>
          </p:nvPr>
        </p:nvSpPr>
        <p:spPr>
          <a:xfrm>
            <a:off x="990270" y="2000611"/>
            <a:ext cx="5802416" cy="4128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9" name="Текст 17"/>
          <p:cNvSpPr>
            <a:spLocks noGrp="1"/>
          </p:cNvSpPr>
          <p:nvPr>
            <p:ph type="body" sz="quarter" idx="27" hasCustomPrompt="1"/>
          </p:nvPr>
        </p:nvSpPr>
        <p:spPr>
          <a:xfrm>
            <a:off x="990270" y="3225787"/>
            <a:ext cx="2935706" cy="1783258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Font typeface="Tahoma" panose="020B0604030504040204" pitchFamily="34" charset="0"/>
              <a:buChar char="•"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Список</a:t>
            </a:r>
          </a:p>
          <a:p>
            <a:pPr lvl="0"/>
            <a:endParaRPr lang="ru-RU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45833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Название программы (если применимо)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7905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61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екст и несколько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1405" cy="6858332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4" y="559733"/>
            <a:ext cx="438814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983955" y="2000611"/>
            <a:ext cx="2946428" cy="401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 cap="all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0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588392" y="2000611"/>
            <a:ext cx="2950091" cy="3469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5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2716727"/>
            <a:ext cx="2946428" cy="728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4577758" y="2720899"/>
            <a:ext cx="2960725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8207006" y="2716727"/>
            <a:ext cx="2925282" cy="728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Текст 13"/>
          <p:cNvSpPr>
            <a:spLocks noGrp="1"/>
          </p:cNvSpPr>
          <p:nvPr>
            <p:ph type="body" sz="quarter" idx="26" hasCustomPrompt="1"/>
          </p:nvPr>
        </p:nvSpPr>
        <p:spPr>
          <a:xfrm>
            <a:off x="8196373" y="2000611"/>
            <a:ext cx="2935915" cy="3469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5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7"/>
          </p:nvPr>
        </p:nvSpPr>
        <p:spPr>
          <a:xfrm>
            <a:off x="1064041" y="3796577"/>
            <a:ext cx="2866342" cy="179228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3" name="Рисунок 2"/>
          <p:cNvSpPr>
            <a:spLocks noGrp="1"/>
          </p:cNvSpPr>
          <p:nvPr>
            <p:ph type="pic" sz="quarter" idx="28"/>
          </p:nvPr>
        </p:nvSpPr>
        <p:spPr>
          <a:xfrm>
            <a:off x="4666806" y="3796577"/>
            <a:ext cx="2871677" cy="179228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4" name="Рисунок 2"/>
          <p:cNvSpPr>
            <a:spLocks noGrp="1"/>
          </p:cNvSpPr>
          <p:nvPr>
            <p:ph type="pic" sz="quarter" idx="29"/>
          </p:nvPr>
        </p:nvSpPr>
        <p:spPr>
          <a:xfrm>
            <a:off x="8257876" y="3796577"/>
            <a:ext cx="2874412" cy="179228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3" name="TextBox 32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3786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19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екст и пикт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" y="0"/>
            <a:ext cx="12191405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4" y="559733"/>
            <a:ext cx="4397397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983955" y="2000611"/>
            <a:ext cx="2071688" cy="401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 cap="all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2716726"/>
            <a:ext cx="2946428" cy="28721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5604237" y="2716726"/>
            <a:ext cx="1930038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Рисунок 2"/>
          <p:cNvSpPr>
            <a:spLocks noGrp="1"/>
          </p:cNvSpPr>
          <p:nvPr>
            <p:ph type="pic" sz="quarter" idx="28"/>
          </p:nvPr>
        </p:nvSpPr>
        <p:spPr>
          <a:xfrm>
            <a:off x="4669986" y="2716726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26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032430" y="553664"/>
            <a:ext cx="3603625" cy="882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0" kern="2500" baseline="0">
                <a:solidFill>
                  <a:schemeClr val="tx2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17" name="Текст 17"/>
          <p:cNvSpPr>
            <a:spLocks noGrp="1"/>
          </p:cNvSpPr>
          <p:nvPr>
            <p:ph type="body" sz="quarter" idx="30" hasCustomPrompt="1"/>
          </p:nvPr>
        </p:nvSpPr>
        <p:spPr>
          <a:xfrm>
            <a:off x="5604237" y="3796577"/>
            <a:ext cx="1930038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31"/>
          </p:nvPr>
        </p:nvSpPr>
        <p:spPr>
          <a:xfrm>
            <a:off x="4669986" y="3796577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32" hasCustomPrompt="1"/>
          </p:nvPr>
        </p:nvSpPr>
        <p:spPr>
          <a:xfrm>
            <a:off x="5604237" y="4880964"/>
            <a:ext cx="1930038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2" name="Рисунок 2"/>
          <p:cNvSpPr>
            <a:spLocks noGrp="1"/>
          </p:cNvSpPr>
          <p:nvPr>
            <p:ph type="pic" sz="quarter" idx="33"/>
          </p:nvPr>
        </p:nvSpPr>
        <p:spPr>
          <a:xfrm>
            <a:off x="4669986" y="4880964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25" name="Текст 17"/>
          <p:cNvSpPr>
            <a:spLocks noGrp="1"/>
          </p:cNvSpPr>
          <p:nvPr>
            <p:ph type="body" sz="quarter" idx="34" hasCustomPrompt="1"/>
          </p:nvPr>
        </p:nvSpPr>
        <p:spPr>
          <a:xfrm>
            <a:off x="9189413" y="2716726"/>
            <a:ext cx="1945312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35"/>
          </p:nvPr>
        </p:nvSpPr>
        <p:spPr>
          <a:xfrm>
            <a:off x="8263871" y="2716726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28" name="Текст 17"/>
          <p:cNvSpPr>
            <a:spLocks noGrp="1"/>
          </p:cNvSpPr>
          <p:nvPr>
            <p:ph type="body" sz="quarter" idx="36" hasCustomPrompt="1"/>
          </p:nvPr>
        </p:nvSpPr>
        <p:spPr>
          <a:xfrm>
            <a:off x="9189413" y="3796577"/>
            <a:ext cx="1945312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9" name="Рисунок 2"/>
          <p:cNvSpPr>
            <a:spLocks noGrp="1"/>
          </p:cNvSpPr>
          <p:nvPr>
            <p:ph type="pic" sz="quarter" idx="37"/>
          </p:nvPr>
        </p:nvSpPr>
        <p:spPr>
          <a:xfrm>
            <a:off x="8263871" y="3796577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30" name="Текст 17"/>
          <p:cNvSpPr>
            <a:spLocks noGrp="1"/>
          </p:cNvSpPr>
          <p:nvPr>
            <p:ph type="body" sz="quarter" idx="38" hasCustomPrompt="1"/>
          </p:nvPr>
        </p:nvSpPr>
        <p:spPr>
          <a:xfrm>
            <a:off x="9189413" y="4880964"/>
            <a:ext cx="1945312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1" name="Рисунок 2"/>
          <p:cNvSpPr>
            <a:spLocks noGrp="1"/>
          </p:cNvSpPr>
          <p:nvPr>
            <p:ph type="pic" sz="quarter" idx="39"/>
          </p:nvPr>
        </p:nvSpPr>
        <p:spPr>
          <a:xfrm>
            <a:off x="8263871" y="4880964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35" name="TextBox 34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7888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1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" y="0"/>
            <a:ext cx="12191403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5514974"/>
            <a:ext cx="2229508" cy="51791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7"/>
          </p:nvPr>
        </p:nvSpPr>
        <p:spPr>
          <a:xfrm>
            <a:off x="1061993" y="1993856"/>
            <a:ext cx="10093325" cy="3230562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8" hasCustomPrompt="1"/>
          </p:nvPr>
        </p:nvSpPr>
        <p:spPr>
          <a:xfrm>
            <a:off x="4583342" y="5514974"/>
            <a:ext cx="2950933" cy="51791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8194288" y="5514974"/>
            <a:ext cx="2961029" cy="51791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26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032430" y="553664"/>
            <a:ext cx="3603625" cy="882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0" kern="2500" baseline="0">
                <a:solidFill>
                  <a:schemeClr val="tx2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3073092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19">
          <p15:clr>
            <a:srgbClr val="FBAE40"/>
          </p15:clr>
        </p15:guide>
        <p15:guide id="6" pos="316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" t="20943" r="1547" b="21089"/>
          <a:stretch/>
        </p:blipFill>
        <p:spPr>
          <a:xfrm>
            <a:off x="4831308" y="0"/>
            <a:ext cx="7356143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6" y="-6824"/>
            <a:ext cx="12202947" cy="68648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-10168" r="51938" b="52445"/>
          <a:stretch/>
        </p:blipFill>
        <p:spPr>
          <a:xfrm>
            <a:off x="9471086" y="2402007"/>
            <a:ext cx="2716365" cy="4462818"/>
          </a:xfrm>
          <a:prstGeom prst="rect">
            <a:avLst/>
          </a:prstGeom>
        </p:spPr>
      </p:pic>
      <p:sp>
        <p:nvSpPr>
          <p:cNvPr id="1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6960296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1405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8" name="TextBox 27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49934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19">
          <p15:clr>
            <a:srgbClr val="FBAE40"/>
          </p15:clr>
        </p15:guide>
        <p15:guide id="6" pos="316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цита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" y="0"/>
            <a:ext cx="12191403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4" y="3076262"/>
            <a:ext cx="4537279" cy="25079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7994582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tx2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Цитата</a:t>
            </a:r>
          </a:p>
        </p:txBody>
      </p:sp>
      <p:sp>
        <p:nvSpPr>
          <p:cNvPr id="17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32430" y="3076263"/>
            <a:ext cx="4537279" cy="2507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9638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16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инверсия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" y="0"/>
            <a:ext cx="12191403" cy="685833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4" y="3076262"/>
            <a:ext cx="4537279" cy="25079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7994582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Цитата</a:t>
            </a:r>
          </a:p>
        </p:txBody>
      </p:sp>
      <p:sp>
        <p:nvSpPr>
          <p:cNvPr id="17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32430" y="3076263"/>
            <a:ext cx="4537279" cy="2507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tx1"/>
                </a:solidFill>
              </a:rPr>
              <a:t>fondpotanin.ru</a:t>
            </a:r>
            <a:endParaRPr lang="ru-RU" sz="1000" b="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8617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1405" cy="6858332"/>
          </a:xfrm>
          <a:prstGeom prst="rect">
            <a:avLst/>
          </a:prstGeom>
        </p:spPr>
      </p:pic>
      <p:sp>
        <p:nvSpPr>
          <p:cNvPr id="1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78658" y="2541004"/>
            <a:ext cx="6615274" cy="16992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987942" y="4670534"/>
            <a:ext cx="3087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baseline="0" dirty="0">
                <a:solidFill>
                  <a:schemeClr val="bg1"/>
                </a:solidFill>
              </a:rPr>
              <a:t>fondpotanin.ru</a:t>
            </a:r>
            <a:endParaRPr lang="ru-RU" sz="1200" b="0" baseline="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04" y="4694386"/>
            <a:ext cx="179459" cy="1794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98" y="4694386"/>
            <a:ext cx="179459" cy="179459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5052857" y="4670534"/>
            <a:ext cx="3087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baseline="0" dirty="0" err="1">
                <a:solidFill>
                  <a:schemeClr val="bg1"/>
                </a:solidFill>
              </a:rPr>
              <a:t>potaninfoundation</a:t>
            </a:r>
            <a:endParaRPr lang="ru-RU" sz="1200" b="0" baseline="0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1" y="488681"/>
            <a:ext cx="2802011" cy="7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04766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эрмита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7" cy="685680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1" y="6432481"/>
            <a:ext cx="4532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Программа поддержки</a:t>
            </a:r>
            <a:r>
              <a:rPr lang="ru-RU" sz="1000" b="0" baseline="0" dirty="0">
                <a:solidFill>
                  <a:schemeClr val="bg1"/>
                </a:solidFill>
              </a:rPr>
              <a:t> </a:t>
            </a:r>
            <a:r>
              <a:rPr lang="ru-RU" sz="1000" b="0" dirty="0">
                <a:solidFill>
                  <a:schemeClr val="bg1"/>
                </a:solidFill>
              </a:rPr>
              <a:t>Эрмитажа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04141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внутреннего слайда_эрмита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7" cy="685680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1" y="6432481"/>
            <a:ext cx="4532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Программа поддержки</a:t>
            </a:r>
            <a:r>
              <a:rPr lang="ru-RU" sz="1000" b="0" baseline="0" dirty="0">
                <a:solidFill>
                  <a:schemeClr val="bg1"/>
                </a:solidFill>
              </a:rPr>
              <a:t> </a:t>
            </a:r>
            <a:r>
              <a:rPr lang="ru-RU" sz="1000" b="0" dirty="0">
                <a:solidFill>
                  <a:schemeClr val="bg1"/>
                </a:solidFill>
              </a:rPr>
              <a:t>Эрмитажа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40854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муз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7" cy="68568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5833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Музей</a:t>
            </a:r>
            <a:r>
              <a:rPr lang="ru-RU" sz="1000" b="0" baseline="0" dirty="0">
                <a:solidFill>
                  <a:schemeClr val="bg1"/>
                </a:solidFill>
              </a:rPr>
              <a:t> без границ</a:t>
            </a:r>
            <a:endParaRPr lang="ru-RU" sz="10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38858032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внутренненого слайда_муз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7" cy="68568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5833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Музей</a:t>
            </a:r>
            <a:r>
              <a:rPr lang="ru-RU" sz="1000" b="0" baseline="0" dirty="0">
                <a:solidFill>
                  <a:schemeClr val="bg1"/>
                </a:solidFill>
              </a:rPr>
              <a:t> без границ</a:t>
            </a:r>
            <a:endParaRPr lang="ru-RU" sz="10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407798899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филантроп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6" cy="685680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1" y="6432481"/>
            <a:ext cx="4532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Эффективная</a:t>
            </a:r>
            <a:r>
              <a:rPr lang="ru-RU" sz="1000" b="0" baseline="0" dirty="0">
                <a:solidFill>
                  <a:schemeClr val="bg1"/>
                </a:solidFill>
              </a:rPr>
              <a:t> </a:t>
            </a:r>
            <a:r>
              <a:rPr lang="ru-RU" sz="1000" b="0" dirty="0">
                <a:solidFill>
                  <a:schemeClr val="bg1"/>
                </a:solidFill>
              </a:rPr>
              <a:t>филантропия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18311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внутреннего слайда_филантроп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6" cy="685680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1" y="6432481"/>
            <a:ext cx="4532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Эффективная</a:t>
            </a:r>
            <a:r>
              <a:rPr lang="ru-RU" sz="1000" b="0" baseline="0" dirty="0">
                <a:solidFill>
                  <a:schemeClr val="bg1"/>
                </a:solidFill>
              </a:rPr>
              <a:t> </a:t>
            </a:r>
            <a:r>
              <a:rPr lang="ru-RU" sz="1000" b="0" dirty="0">
                <a:solidFill>
                  <a:schemeClr val="bg1"/>
                </a:solidFill>
              </a:rPr>
              <a:t>филантропия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4325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еребивочный имиджевый слайд фо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" t="20943" r="1547" b="21089"/>
          <a:stretch/>
        </p:blipFill>
        <p:spPr>
          <a:xfrm>
            <a:off x="4831308" y="0"/>
            <a:ext cx="7356143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6" y="-6824"/>
            <a:ext cx="12202947" cy="68648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-10168" r="51938" b="52445"/>
          <a:stretch/>
        </p:blipFill>
        <p:spPr>
          <a:xfrm>
            <a:off x="9471086" y="2402007"/>
            <a:ext cx="2716365" cy="4462818"/>
          </a:xfrm>
          <a:prstGeom prst="rect">
            <a:avLst/>
          </a:prstGeom>
        </p:spPr>
      </p:pic>
      <p:sp>
        <p:nvSpPr>
          <p:cNvPr id="8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4" y="553663"/>
            <a:ext cx="5825919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Цитата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3519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стипендиальная пр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6" cy="685680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23650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внутреннего слайда_стипендиальная пр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6" cy="685680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630175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спор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761"/>
            <a:ext cx="12191408" cy="685680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Спорт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2313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внутреннего слайда_спор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761"/>
            <a:ext cx="12191408" cy="685680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pPr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Спорт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12773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ключительный слайд">
  <p:cSld name="1_Заключительный слайд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1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93" y="0"/>
            <a:ext cx="12191406" cy="6858332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12;p14"/>
          <p:cNvSpPr txBox="1">
            <a:spLocks noGrp="1"/>
          </p:cNvSpPr>
          <p:nvPr>
            <p:ph type="body" idx="1"/>
          </p:nvPr>
        </p:nvSpPr>
        <p:spPr>
          <a:xfrm>
            <a:off x="978658" y="2541004"/>
            <a:ext cx="6615274" cy="169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500"/>
              <a:buFont typeface="Arial"/>
              <a:buNone/>
              <a:defRPr sz="3500" b="1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>
            <a:endParaRPr/>
          </a:p>
        </p:txBody>
      </p:sp>
      <p:sp>
        <p:nvSpPr>
          <p:cNvPr id="13" name="Google Shape;13;p14"/>
          <p:cNvSpPr txBox="1"/>
          <p:nvPr/>
        </p:nvSpPr>
        <p:spPr>
          <a:xfrm>
            <a:off x="987942" y="4670534"/>
            <a:ext cx="308759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fondpotanin.ru</a:t>
            </a:r>
            <a:endParaRPr sz="1200" b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4" name="Google Shape;14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660404" y="4694386"/>
            <a:ext cx="179459" cy="17945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Google Shape;15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73398" y="4694386"/>
            <a:ext cx="179459" cy="17945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14"/>
          <p:cNvSpPr txBox="1"/>
          <p:nvPr/>
        </p:nvSpPr>
        <p:spPr>
          <a:xfrm>
            <a:off x="5052857" y="4670534"/>
            <a:ext cx="3087594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rPr>
              <a:t>potaninfoundation</a:t>
            </a:r>
            <a:endParaRPr sz="1200" b="0">
              <a:solidFill>
                <a:schemeClr val="lt1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17" name="Google Shape;17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0180" y="517402"/>
            <a:ext cx="2590949" cy="11188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28025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 презентаци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95"/>
          <a:stretch/>
        </p:blipFill>
        <p:spPr>
          <a:xfrm>
            <a:off x="2902851" y="6825"/>
            <a:ext cx="9361720" cy="685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-10168" r="51938" b="52445"/>
          <a:stretch/>
        </p:blipFill>
        <p:spPr>
          <a:xfrm>
            <a:off x="9471086" y="2402007"/>
            <a:ext cx="2716365" cy="446281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5"/>
            <a:ext cx="12202947" cy="6864824"/>
          </a:xfrm>
          <a:prstGeom prst="rect">
            <a:avLst/>
          </a:prstGeom>
        </p:spPr>
      </p:pic>
      <p:sp>
        <p:nvSpPr>
          <p:cNvPr id="1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76596" y="2541004"/>
            <a:ext cx="5071281" cy="16992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17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986904" y="4296628"/>
            <a:ext cx="2900363" cy="6223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</a:lstStyle>
          <a:p>
            <a:pPr lvl="0"/>
            <a:r>
              <a:rPr lang="ru-RU" dirty="0"/>
              <a:t>дата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1" y="488681"/>
            <a:ext cx="2802011" cy="7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76160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5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6825"/>
            <a:ext cx="10287000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25"/>
            <a:ext cx="12202947" cy="68648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-10168" r="51938" b="52445"/>
          <a:stretch/>
        </p:blipFill>
        <p:spPr>
          <a:xfrm>
            <a:off x="9471086" y="2402007"/>
            <a:ext cx="2716365" cy="4462818"/>
          </a:xfrm>
          <a:prstGeom prst="rect">
            <a:avLst/>
          </a:prstGeom>
        </p:spPr>
      </p:pic>
      <p:sp>
        <p:nvSpPr>
          <p:cNvPr id="1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8264064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еребивочный имиджевый слайд фо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36" t="20943" r="1547" b="21089"/>
          <a:stretch/>
        </p:blipFill>
        <p:spPr>
          <a:xfrm>
            <a:off x="4831308" y="0"/>
            <a:ext cx="7356143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6" y="-6824"/>
            <a:ext cx="12202947" cy="68648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-10168" r="51938" b="52445"/>
          <a:stretch/>
        </p:blipFill>
        <p:spPr>
          <a:xfrm>
            <a:off x="9471086" y="2402007"/>
            <a:ext cx="2716365" cy="4462818"/>
          </a:xfrm>
          <a:prstGeom prst="rect">
            <a:avLst/>
          </a:prstGeom>
        </p:spPr>
      </p:pic>
      <p:sp>
        <p:nvSpPr>
          <p:cNvPr id="8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4" y="553663"/>
            <a:ext cx="5825919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Цитата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03168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366"/>
          <a:stretch/>
        </p:blipFill>
        <p:spPr>
          <a:xfrm>
            <a:off x="3440942" y="13648"/>
            <a:ext cx="8809115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91"/>
          <a:stretch/>
        </p:blipFill>
        <p:spPr>
          <a:xfrm>
            <a:off x="0" y="-20472"/>
            <a:ext cx="11408229" cy="688529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6568" r="28694" b="43531"/>
          <a:stretch/>
        </p:blipFill>
        <p:spPr>
          <a:xfrm>
            <a:off x="4148051" y="3442648"/>
            <a:ext cx="4436391" cy="3422176"/>
          </a:xfrm>
          <a:prstGeom prst="rect">
            <a:avLst/>
          </a:prstGeom>
        </p:spPr>
      </p:pic>
      <p:sp>
        <p:nvSpPr>
          <p:cNvPr id="14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220793462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еребивочный имиджевый слайд пр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5" y="-6824"/>
            <a:ext cx="12202945" cy="68648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6568" r="28694" b="43531"/>
          <a:stretch/>
        </p:blipFill>
        <p:spPr>
          <a:xfrm>
            <a:off x="4148051" y="3442648"/>
            <a:ext cx="4436391" cy="3422176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5849982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Цитата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4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5" y="-6824"/>
            <a:ext cx="12202945" cy="68648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6568" r="28694" b="43531"/>
          <a:stretch/>
        </p:blipFill>
        <p:spPr>
          <a:xfrm>
            <a:off x="4148051" y="3442648"/>
            <a:ext cx="4436391" cy="3422176"/>
          </a:xfrm>
          <a:prstGeom prst="rect">
            <a:avLst/>
          </a:prstGeom>
        </p:spPr>
      </p:pic>
      <p:sp>
        <p:nvSpPr>
          <p:cNvPr id="4" name="TextBox 3"/>
          <p:cNvSpPr txBox="1"/>
          <p:nvPr userDrawn="1"/>
        </p:nvSpPr>
        <p:spPr>
          <a:xfrm>
            <a:off x="992775" y="5599612"/>
            <a:ext cx="3439888" cy="78483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1500" kern="1500" cap="all" spc="40" dirty="0">
                <a:solidFill>
                  <a:schemeClr val="bg1"/>
                </a:solidFill>
              </a:rPr>
              <a:t>Программа поддержки</a:t>
            </a:r>
          </a:p>
          <a:p>
            <a:r>
              <a:rPr lang="ru-RU" sz="1500" kern="1500" cap="all" spc="40" dirty="0">
                <a:solidFill>
                  <a:schemeClr val="bg1"/>
                </a:solidFill>
              </a:rPr>
              <a:t>проектов развития</a:t>
            </a:r>
            <a:r>
              <a:rPr lang="ru-RU" sz="1500" kern="1500" cap="all" spc="40" baseline="0" dirty="0">
                <a:solidFill>
                  <a:schemeClr val="bg1"/>
                </a:solidFill>
              </a:rPr>
              <a:t> </a:t>
            </a:r>
            <a:r>
              <a:rPr lang="ru-RU" sz="1500" kern="1500" cap="all" spc="40" dirty="0">
                <a:solidFill>
                  <a:schemeClr val="bg1"/>
                </a:solidFill>
              </a:rPr>
              <a:t>государственного Эрмитажа</a:t>
            </a:r>
          </a:p>
        </p:txBody>
      </p:sp>
      <p:sp>
        <p:nvSpPr>
          <p:cNvPr id="14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5445633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16"/>
          <a:stretch/>
        </p:blipFill>
        <p:spPr>
          <a:xfrm>
            <a:off x="2830286" y="5403"/>
            <a:ext cx="9372831" cy="68525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7"/>
            <a:ext cx="12215075" cy="6871647"/>
          </a:xfrm>
          <a:prstGeom prst="rect">
            <a:avLst/>
          </a:prstGeom>
        </p:spPr>
      </p:pic>
      <p:sp>
        <p:nvSpPr>
          <p:cNvPr id="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6568" r="28694" b="43531"/>
          <a:stretch/>
        </p:blipFill>
        <p:spPr>
          <a:xfrm>
            <a:off x="4148051" y="3442648"/>
            <a:ext cx="4436391" cy="342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20398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085"/>
          <a:stretch/>
        </p:blipFill>
        <p:spPr>
          <a:xfrm>
            <a:off x="4563292" y="-4196"/>
            <a:ext cx="7628708" cy="686902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196"/>
            <a:ext cx="12215075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6568" r="28694" b="43531"/>
          <a:stretch/>
        </p:blipFill>
        <p:spPr>
          <a:xfrm>
            <a:off x="4148051" y="3442648"/>
            <a:ext cx="4436391" cy="342217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1" y="488681"/>
            <a:ext cx="2802011" cy="766986"/>
          </a:xfrm>
          <a:prstGeom prst="rect">
            <a:avLst/>
          </a:prstGeom>
        </p:spPr>
      </p:pic>
      <p:sp>
        <p:nvSpPr>
          <p:cNvPr id="9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06211" y="2357614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2920141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19"/>
          <a:stretch/>
        </p:blipFill>
        <p:spPr>
          <a:xfrm>
            <a:off x="4532606" y="-6823"/>
            <a:ext cx="7659393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647"/>
            <a:ext cx="12217400" cy="6871647"/>
          </a:xfrm>
          <a:prstGeom prst="rect">
            <a:avLst/>
          </a:prstGeom>
        </p:spPr>
      </p:pic>
      <p:sp>
        <p:nvSpPr>
          <p:cNvPr id="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706211" y="2357614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6568" r="28694" b="43531"/>
          <a:stretch/>
        </p:blipFill>
        <p:spPr>
          <a:xfrm>
            <a:off x="4148051" y="3442648"/>
            <a:ext cx="4436391" cy="342217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1" y="488681"/>
            <a:ext cx="2802011" cy="7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35633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еребивочный имиджевый слайд пр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5" y="0"/>
            <a:ext cx="12215075" cy="6871647"/>
          </a:xfrm>
          <a:prstGeom prst="rect">
            <a:avLst/>
          </a:prstGeom>
        </p:spPr>
      </p:pic>
      <p:sp>
        <p:nvSpPr>
          <p:cNvPr id="6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5845470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Цитата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1017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00"/>
          <a:stretch/>
        </p:blipFill>
        <p:spPr>
          <a:xfrm>
            <a:off x="3230184" y="0"/>
            <a:ext cx="8990845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74" y="-6824"/>
            <a:ext cx="12215074" cy="68716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2"/>
          <a:stretch/>
        </p:blipFill>
        <p:spPr>
          <a:xfrm>
            <a:off x="4306283" y="4094329"/>
            <a:ext cx="5258155" cy="2770495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473995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154343034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04" r="28339"/>
          <a:stretch/>
        </p:blipFill>
        <p:spPr>
          <a:xfrm>
            <a:off x="3800059" y="-13648"/>
            <a:ext cx="8404641" cy="68716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773"/>
            <a:ext cx="12215074" cy="68716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2"/>
          <a:stretch/>
        </p:blipFill>
        <p:spPr>
          <a:xfrm>
            <a:off x="4306283" y="4094329"/>
            <a:ext cx="5258155" cy="2770495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473995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743798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еребивочный имиджевый слайд пр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5" y="0"/>
            <a:ext cx="12215074" cy="68716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2"/>
          <a:stretch/>
        </p:blipFill>
        <p:spPr>
          <a:xfrm>
            <a:off x="4306283" y="4094329"/>
            <a:ext cx="5258155" cy="277049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5849982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Цитата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89777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959"/>
          <a:stretch/>
        </p:blipFill>
        <p:spPr>
          <a:xfrm>
            <a:off x="3946454" y="0"/>
            <a:ext cx="8264596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8980" y="0"/>
            <a:ext cx="12215074" cy="6871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2"/>
          <a:stretch/>
        </p:blipFill>
        <p:spPr>
          <a:xfrm>
            <a:off x="4306283" y="4094329"/>
            <a:ext cx="5258155" cy="2770495"/>
          </a:xfrm>
          <a:prstGeom prst="rect">
            <a:avLst/>
          </a:prstGeom>
        </p:spPr>
      </p:pic>
      <p:sp>
        <p:nvSpPr>
          <p:cNvPr id="9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35892490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Перебивочный имиджевый слайд пр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5" y="0"/>
            <a:ext cx="12215074" cy="68716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2"/>
          <a:stretch/>
        </p:blipFill>
        <p:spPr>
          <a:xfrm>
            <a:off x="4306283" y="4094329"/>
            <a:ext cx="5258155" cy="277049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5825920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Цитата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35094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85E8F51-FABF-2F40-98A3-42280E5ED62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27"/>
          <a:stretch/>
        </p:blipFill>
        <p:spPr>
          <a:xfrm flipH="1">
            <a:off x="3375369" y="0"/>
            <a:ext cx="8816631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3" y="-1"/>
            <a:ext cx="12190817" cy="68580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9" b="44478"/>
          <a:stretch/>
        </p:blipFill>
        <p:spPr>
          <a:xfrm>
            <a:off x="4322773" y="3063921"/>
            <a:ext cx="4793931" cy="3807725"/>
          </a:xfrm>
          <a:prstGeom prst="rect">
            <a:avLst/>
          </a:prstGeom>
        </p:spPr>
      </p:pic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8629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Перебивочный имиджевый слайд пр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5" y="-6824"/>
            <a:ext cx="12202945" cy="68648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6568" r="28694" b="43531"/>
          <a:stretch/>
        </p:blipFill>
        <p:spPr>
          <a:xfrm>
            <a:off x="4148051" y="3442648"/>
            <a:ext cx="4436391" cy="3422176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5849982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Цитата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37815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Перебивочный имиджевый слайд пр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4" y="0"/>
            <a:ext cx="12215072" cy="687164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829" b="44478"/>
          <a:stretch/>
        </p:blipFill>
        <p:spPr>
          <a:xfrm>
            <a:off x="4322773" y="3063921"/>
            <a:ext cx="4793931" cy="380772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5849982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Цитата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4798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133"/>
          <a:stretch/>
        </p:blipFill>
        <p:spPr>
          <a:xfrm>
            <a:off x="3105954" y="0"/>
            <a:ext cx="9094513" cy="685800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824"/>
            <a:ext cx="12202947" cy="686482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7" t="-10168" r="51938" b="52445"/>
          <a:stretch/>
        </p:blipFill>
        <p:spPr>
          <a:xfrm>
            <a:off x="9485342" y="2395182"/>
            <a:ext cx="2716365" cy="4462818"/>
          </a:xfrm>
          <a:prstGeom prst="rect">
            <a:avLst/>
          </a:prstGeom>
        </p:spPr>
      </p:pic>
      <p:sp>
        <p:nvSpPr>
          <p:cNvPr id="1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425708520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фон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0"/>
            <a:ext cx="12191408" cy="6858332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169723396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екст 4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1405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13" hasCustomPrompt="1"/>
          </p:nvPr>
        </p:nvSpPr>
        <p:spPr>
          <a:xfrm>
            <a:off x="3517334" y="2000611"/>
            <a:ext cx="6289416" cy="86201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200"/>
            </a:lvl1pPr>
            <a:lvl2pPr marL="457200" indent="0">
              <a:buFontTx/>
              <a:buNone/>
              <a:defRPr sz="1400"/>
            </a:lvl2pPr>
            <a:lvl3pPr marL="914400" indent="0">
              <a:buFontTx/>
              <a:buNone/>
              <a:defRPr sz="1400"/>
            </a:lvl3pPr>
            <a:lvl4pPr marL="1371600" indent="0">
              <a:buFontTx/>
              <a:buNone/>
              <a:defRPr sz="1400"/>
            </a:lvl4pPr>
            <a:lvl5pPr marL="1828800" indent="0">
              <a:buFontTx/>
              <a:buNone/>
              <a:defRPr sz="1400"/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4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990270" y="2711996"/>
            <a:ext cx="1965325" cy="3469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5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90271" y="3225787"/>
            <a:ext cx="2237988" cy="1233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3517334" y="3225787"/>
            <a:ext cx="2228832" cy="1233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6035230" y="3225787"/>
            <a:ext cx="2233671" cy="1233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7" name="Текст 17"/>
          <p:cNvSpPr>
            <a:spLocks noGrp="1"/>
          </p:cNvSpPr>
          <p:nvPr>
            <p:ph type="body" sz="quarter" idx="25" hasCustomPrompt="1"/>
          </p:nvPr>
        </p:nvSpPr>
        <p:spPr>
          <a:xfrm>
            <a:off x="8557965" y="3225787"/>
            <a:ext cx="2200153" cy="123348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4" y="559733"/>
            <a:ext cx="438814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41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032430" y="553664"/>
            <a:ext cx="3603625" cy="882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0" kern="2500" baseline="0">
                <a:solidFill>
                  <a:schemeClr val="tx2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43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983955" y="2000611"/>
            <a:ext cx="2071688" cy="401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 cap="all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1" name="TextBox 3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3163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619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екст 3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403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100" b="1" smtClean="0"/>
              <a:t>‹#›</a:t>
            </a:fld>
            <a:endParaRPr lang="ru-RU" sz="1100" b="1" dirty="0"/>
          </a:p>
        </p:txBody>
      </p:sp>
      <p:sp>
        <p:nvSpPr>
          <p:cNvPr id="16" name="Текст 15"/>
          <p:cNvSpPr>
            <a:spLocks noGrp="1"/>
          </p:cNvSpPr>
          <p:nvPr>
            <p:ph type="body" sz="quarter" idx="15" hasCustomPrompt="1"/>
          </p:nvPr>
        </p:nvSpPr>
        <p:spPr>
          <a:xfrm>
            <a:off x="990270" y="2720683"/>
            <a:ext cx="2935706" cy="4128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0" name="Текст 15"/>
          <p:cNvSpPr>
            <a:spLocks noGrp="1"/>
          </p:cNvSpPr>
          <p:nvPr>
            <p:ph type="body" sz="quarter" idx="18" hasCustomPrompt="1"/>
          </p:nvPr>
        </p:nvSpPr>
        <p:spPr>
          <a:xfrm>
            <a:off x="4597208" y="2720683"/>
            <a:ext cx="2935706" cy="4128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4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4597208" y="3225787"/>
            <a:ext cx="2935706" cy="1783258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Font typeface="Tahoma" panose="020B0604030504040204" pitchFamily="34" charset="0"/>
              <a:buChar char="•"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Список</a:t>
            </a:r>
          </a:p>
          <a:p>
            <a:pPr lvl="0"/>
            <a:endParaRPr lang="ru-RU" dirty="0"/>
          </a:p>
        </p:txBody>
      </p:sp>
      <p:sp>
        <p:nvSpPr>
          <p:cNvPr id="26" name="Текст 15"/>
          <p:cNvSpPr>
            <a:spLocks noGrp="1"/>
          </p:cNvSpPr>
          <p:nvPr>
            <p:ph type="body" sz="quarter" idx="24" hasCustomPrompt="1"/>
          </p:nvPr>
        </p:nvSpPr>
        <p:spPr>
          <a:xfrm>
            <a:off x="8557965" y="2720683"/>
            <a:ext cx="2589006" cy="4128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0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4" y="559733"/>
            <a:ext cx="7264696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25" name="Текст 15"/>
          <p:cNvSpPr>
            <a:spLocks noGrp="1"/>
          </p:cNvSpPr>
          <p:nvPr>
            <p:ph type="body" sz="quarter" idx="26" hasCustomPrompt="1"/>
          </p:nvPr>
        </p:nvSpPr>
        <p:spPr>
          <a:xfrm>
            <a:off x="990270" y="2000611"/>
            <a:ext cx="5802416" cy="412808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ru-RU" sz="1200" b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9" name="Текст 17"/>
          <p:cNvSpPr>
            <a:spLocks noGrp="1"/>
          </p:cNvSpPr>
          <p:nvPr>
            <p:ph type="body" sz="quarter" idx="27" hasCustomPrompt="1"/>
          </p:nvPr>
        </p:nvSpPr>
        <p:spPr>
          <a:xfrm>
            <a:off x="990270" y="3225787"/>
            <a:ext cx="2935706" cy="1783258"/>
          </a:xfrm>
          <a:prstGeom prst="rect">
            <a:avLst/>
          </a:prstGeom>
        </p:spPr>
        <p:txBody>
          <a:bodyPr>
            <a:noAutofit/>
          </a:bodyPr>
          <a:lstStyle>
            <a:lvl1pPr marL="180000" indent="-180000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chemeClr val="tx2"/>
              </a:buClr>
              <a:buFont typeface="Tahoma" panose="020B0604030504040204" pitchFamily="34" charset="0"/>
              <a:buChar char="•"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Список</a:t>
            </a:r>
          </a:p>
          <a:p>
            <a:pPr lvl="0"/>
            <a:endParaRPr lang="ru-RU" dirty="0"/>
          </a:p>
        </p:txBody>
      </p:sp>
      <p:sp>
        <p:nvSpPr>
          <p:cNvPr id="33" name="TextBox 32"/>
          <p:cNvSpPr txBox="1"/>
          <p:nvPr userDrawn="1"/>
        </p:nvSpPr>
        <p:spPr>
          <a:xfrm>
            <a:off x="45833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Название программы (если применимо)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5817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4" pos="619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екст и несколько изображени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1405" cy="6858332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4" y="559733"/>
            <a:ext cx="4388145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983955" y="2000611"/>
            <a:ext cx="2946428" cy="401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 cap="all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0" name="Текст 13"/>
          <p:cNvSpPr>
            <a:spLocks noGrp="1"/>
          </p:cNvSpPr>
          <p:nvPr>
            <p:ph type="body" sz="quarter" idx="14" hasCustomPrompt="1"/>
          </p:nvPr>
        </p:nvSpPr>
        <p:spPr>
          <a:xfrm>
            <a:off x="4588392" y="2000611"/>
            <a:ext cx="2950091" cy="3469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5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2716727"/>
            <a:ext cx="2946428" cy="728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4577758" y="2720899"/>
            <a:ext cx="2960725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8" name="Текст 17"/>
          <p:cNvSpPr>
            <a:spLocks noGrp="1"/>
          </p:cNvSpPr>
          <p:nvPr>
            <p:ph type="body" sz="quarter" idx="22" hasCustomPrompt="1"/>
          </p:nvPr>
        </p:nvSpPr>
        <p:spPr>
          <a:xfrm>
            <a:off x="8207006" y="2716727"/>
            <a:ext cx="2925282" cy="72822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Текст 13"/>
          <p:cNvSpPr>
            <a:spLocks noGrp="1"/>
          </p:cNvSpPr>
          <p:nvPr>
            <p:ph type="body" sz="quarter" idx="26" hasCustomPrompt="1"/>
          </p:nvPr>
        </p:nvSpPr>
        <p:spPr>
          <a:xfrm>
            <a:off x="8196373" y="2000611"/>
            <a:ext cx="2935915" cy="346959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500" b="1" kern="1200" cap="all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sz="quarter" idx="27"/>
          </p:nvPr>
        </p:nvSpPr>
        <p:spPr>
          <a:xfrm>
            <a:off x="1064041" y="3796577"/>
            <a:ext cx="2866342" cy="179228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3" name="Рисунок 2"/>
          <p:cNvSpPr>
            <a:spLocks noGrp="1"/>
          </p:cNvSpPr>
          <p:nvPr>
            <p:ph type="pic" sz="quarter" idx="28"/>
          </p:nvPr>
        </p:nvSpPr>
        <p:spPr>
          <a:xfrm>
            <a:off x="4666806" y="3796577"/>
            <a:ext cx="2871677" cy="179228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4" name="Рисунок 2"/>
          <p:cNvSpPr>
            <a:spLocks noGrp="1"/>
          </p:cNvSpPr>
          <p:nvPr>
            <p:ph type="pic" sz="quarter" idx="29"/>
          </p:nvPr>
        </p:nvSpPr>
        <p:spPr>
          <a:xfrm>
            <a:off x="8257876" y="3796577"/>
            <a:ext cx="2874412" cy="1792287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33" name="TextBox 32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28321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1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екст и пикт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" y="0"/>
            <a:ext cx="12191405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4" y="559733"/>
            <a:ext cx="4397397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12" hasCustomPrompt="1"/>
          </p:nvPr>
        </p:nvSpPr>
        <p:spPr>
          <a:xfrm>
            <a:off x="983955" y="2000611"/>
            <a:ext cx="2071688" cy="40138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500" b="1" cap="all" baseline="0"/>
            </a:lvl1pPr>
            <a:lvl2pPr marL="457200" indent="0">
              <a:buFontTx/>
              <a:buNone/>
              <a:defRPr sz="1800"/>
            </a:lvl2pPr>
            <a:lvl3pPr marL="914400" indent="0">
              <a:buFontTx/>
              <a:buNone/>
              <a:defRPr sz="1800"/>
            </a:lvl3pPr>
            <a:lvl4pPr marL="1371600" indent="0">
              <a:buFontTx/>
              <a:buNone/>
              <a:defRPr sz="1800"/>
            </a:lvl4pPr>
            <a:lvl5pPr marL="1828800" indent="0">
              <a:buFontTx/>
              <a:buNone/>
              <a:defRPr sz="1800"/>
            </a:lvl5pPr>
          </a:lstStyle>
          <a:p>
            <a:pPr lvl="0"/>
            <a:r>
              <a:rPr lang="ru-RU" dirty="0"/>
              <a:t>подзаголовок</a:t>
            </a: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2716726"/>
            <a:ext cx="2946428" cy="28721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6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5604237" y="2716726"/>
            <a:ext cx="1930038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3" name="Рисунок 2"/>
          <p:cNvSpPr>
            <a:spLocks noGrp="1"/>
          </p:cNvSpPr>
          <p:nvPr>
            <p:ph type="pic" sz="quarter" idx="28"/>
          </p:nvPr>
        </p:nvSpPr>
        <p:spPr>
          <a:xfrm>
            <a:off x="4669986" y="2716726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26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032430" y="553664"/>
            <a:ext cx="3603625" cy="882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0" kern="2500" baseline="0">
                <a:solidFill>
                  <a:schemeClr val="tx2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Подзаголовок слайда</a:t>
            </a:r>
          </a:p>
        </p:txBody>
      </p:sp>
      <p:sp>
        <p:nvSpPr>
          <p:cNvPr id="17" name="Текст 17"/>
          <p:cNvSpPr>
            <a:spLocks noGrp="1"/>
          </p:cNvSpPr>
          <p:nvPr>
            <p:ph type="body" sz="quarter" idx="30" hasCustomPrompt="1"/>
          </p:nvPr>
        </p:nvSpPr>
        <p:spPr>
          <a:xfrm>
            <a:off x="5604237" y="3796577"/>
            <a:ext cx="1930038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9" name="Рисунок 2"/>
          <p:cNvSpPr>
            <a:spLocks noGrp="1"/>
          </p:cNvSpPr>
          <p:nvPr>
            <p:ph type="pic" sz="quarter" idx="31"/>
          </p:nvPr>
        </p:nvSpPr>
        <p:spPr>
          <a:xfrm>
            <a:off x="4669986" y="3796577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20" name="Текст 17"/>
          <p:cNvSpPr>
            <a:spLocks noGrp="1"/>
          </p:cNvSpPr>
          <p:nvPr>
            <p:ph type="body" sz="quarter" idx="32" hasCustomPrompt="1"/>
          </p:nvPr>
        </p:nvSpPr>
        <p:spPr>
          <a:xfrm>
            <a:off x="5604237" y="4880964"/>
            <a:ext cx="1930038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2" name="Рисунок 2"/>
          <p:cNvSpPr>
            <a:spLocks noGrp="1"/>
          </p:cNvSpPr>
          <p:nvPr>
            <p:ph type="pic" sz="quarter" idx="33"/>
          </p:nvPr>
        </p:nvSpPr>
        <p:spPr>
          <a:xfrm>
            <a:off x="4669986" y="4880964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25" name="Текст 17"/>
          <p:cNvSpPr>
            <a:spLocks noGrp="1"/>
          </p:cNvSpPr>
          <p:nvPr>
            <p:ph type="body" sz="quarter" idx="34" hasCustomPrompt="1"/>
          </p:nvPr>
        </p:nvSpPr>
        <p:spPr>
          <a:xfrm>
            <a:off x="9189413" y="2716726"/>
            <a:ext cx="1945312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7" name="Рисунок 2"/>
          <p:cNvSpPr>
            <a:spLocks noGrp="1"/>
          </p:cNvSpPr>
          <p:nvPr>
            <p:ph type="pic" sz="quarter" idx="35"/>
          </p:nvPr>
        </p:nvSpPr>
        <p:spPr>
          <a:xfrm>
            <a:off x="8263871" y="2716726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28" name="Текст 17"/>
          <p:cNvSpPr>
            <a:spLocks noGrp="1"/>
          </p:cNvSpPr>
          <p:nvPr>
            <p:ph type="body" sz="quarter" idx="36" hasCustomPrompt="1"/>
          </p:nvPr>
        </p:nvSpPr>
        <p:spPr>
          <a:xfrm>
            <a:off x="9189413" y="3796577"/>
            <a:ext cx="1945312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9" name="Рисунок 2"/>
          <p:cNvSpPr>
            <a:spLocks noGrp="1"/>
          </p:cNvSpPr>
          <p:nvPr>
            <p:ph type="pic" sz="quarter" idx="37"/>
          </p:nvPr>
        </p:nvSpPr>
        <p:spPr>
          <a:xfrm>
            <a:off x="8263871" y="3796577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30" name="Текст 17"/>
          <p:cNvSpPr>
            <a:spLocks noGrp="1"/>
          </p:cNvSpPr>
          <p:nvPr>
            <p:ph type="body" sz="quarter" idx="38" hasCustomPrompt="1"/>
          </p:nvPr>
        </p:nvSpPr>
        <p:spPr>
          <a:xfrm>
            <a:off x="9189413" y="4880964"/>
            <a:ext cx="1945312" cy="7240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1" name="Рисунок 2"/>
          <p:cNvSpPr>
            <a:spLocks noGrp="1"/>
          </p:cNvSpPr>
          <p:nvPr>
            <p:ph type="pic" sz="quarter" idx="39"/>
          </p:nvPr>
        </p:nvSpPr>
        <p:spPr>
          <a:xfrm>
            <a:off x="8263871" y="4880964"/>
            <a:ext cx="711366" cy="72822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900"/>
            </a:lvl1pPr>
          </a:lstStyle>
          <a:p>
            <a:endParaRPr lang="ru-RU" dirty="0"/>
          </a:p>
        </p:txBody>
      </p:sp>
      <p:sp>
        <p:nvSpPr>
          <p:cNvPr id="35" name="TextBox 34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221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1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" y="0"/>
            <a:ext cx="12191403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5514974"/>
            <a:ext cx="2229508" cy="51791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sz="quarter" idx="17"/>
          </p:nvPr>
        </p:nvSpPr>
        <p:spPr>
          <a:xfrm>
            <a:off x="1061993" y="1993856"/>
            <a:ext cx="10093325" cy="3230562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13" name="Текст 17"/>
          <p:cNvSpPr>
            <a:spLocks noGrp="1"/>
          </p:cNvSpPr>
          <p:nvPr>
            <p:ph type="body" sz="quarter" idx="18" hasCustomPrompt="1"/>
          </p:nvPr>
        </p:nvSpPr>
        <p:spPr>
          <a:xfrm>
            <a:off x="4583342" y="5514974"/>
            <a:ext cx="2950933" cy="51791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5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8194288" y="5514974"/>
            <a:ext cx="2961029" cy="517911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5" name="TextBox 24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26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6032430" y="553664"/>
            <a:ext cx="3603625" cy="88265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500" b="0" kern="2500" baseline="0">
                <a:solidFill>
                  <a:schemeClr val="tx2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Подзаголовок слайда</a:t>
            </a:r>
          </a:p>
        </p:txBody>
      </p:sp>
    </p:spTree>
    <p:extLst>
      <p:ext uri="{BB962C8B-B14F-4D97-AF65-F5344CB8AC3E}">
        <p14:creationId xmlns:p14="http://schemas.microsoft.com/office/powerpoint/2010/main" val="21816255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19">
          <p15:clr>
            <a:srgbClr val="FBAE40"/>
          </p15:clr>
        </p15:guide>
        <p15:guide id="6" pos="3160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текст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1405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5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4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28" name="TextBox 27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63026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2" pos="619">
          <p15:clr>
            <a:srgbClr val="FBAE40"/>
          </p15:clr>
        </p15:guide>
        <p15:guide id="6" pos="3160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цитата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" y="0"/>
            <a:ext cx="12191403" cy="6858331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4" y="3076262"/>
            <a:ext cx="4537279" cy="25079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7994582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tx2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Цитата</a:t>
            </a:r>
          </a:p>
        </p:txBody>
      </p:sp>
      <p:sp>
        <p:nvSpPr>
          <p:cNvPr id="17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32430" y="3076263"/>
            <a:ext cx="4537279" cy="2507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>
                <a:solidFill>
                  <a:schemeClr val="tx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77858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6" pos="316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5" y="0"/>
            <a:ext cx="12215075" cy="6871647"/>
          </a:xfrm>
          <a:prstGeom prst="rect">
            <a:avLst/>
          </a:prstGeom>
        </p:spPr>
      </p:pic>
      <p:sp>
        <p:nvSpPr>
          <p:cNvPr id="5" name="TextBox 4"/>
          <p:cNvSpPr txBox="1"/>
          <p:nvPr userDrawn="1"/>
        </p:nvSpPr>
        <p:spPr>
          <a:xfrm>
            <a:off x="992775" y="5984332"/>
            <a:ext cx="3439888" cy="400110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2000" kern="1500" cap="all" spc="40" dirty="0">
                <a:solidFill>
                  <a:schemeClr val="bg1"/>
                </a:solidFill>
              </a:rPr>
              <a:t>Музей без границ</a:t>
            </a:r>
          </a:p>
        </p:txBody>
      </p:sp>
      <p:sp>
        <p:nvSpPr>
          <p:cNvPr id="7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071281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40" t="6568" r="28694" b="43531"/>
          <a:stretch/>
        </p:blipFill>
        <p:spPr>
          <a:xfrm>
            <a:off x="4148051" y="3442648"/>
            <a:ext cx="4436391" cy="342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5162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нутренний слайд_инверсия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" y="0"/>
            <a:ext cx="12191403" cy="685833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14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4" y="3076262"/>
            <a:ext cx="4537279" cy="25079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9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7994582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Цитата</a:t>
            </a:r>
          </a:p>
        </p:txBody>
      </p:sp>
      <p:sp>
        <p:nvSpPr>
          <p:cNvPr id="17" name="Текст 17"/>
          <p:cNvSpPr>
            <a:spLocks noGrp="1"/>
          </p:cNvSpPr>
          <p:nvPr>
            <p:ph type="body" sz="quarter" idx="19" hasCustomPrompt="1"/>
          </p:nvPr>
        </p:nvSpPr>
        <p:spPr>
          <a:xfrm>
            <a:off x="6032430" y="3076263"/>
            <a:ext cx="4537279" cy="250792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21" name="TextBox 20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24" name="TextBox 23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tx1"/>
                </a:solidFill>
              </a:rPr>
              <a:t>fondpotanin.ru</a:t>
            </a:r>
            <a:endParaRPr lang="ru-RU" sz="1000" b="0" baseline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88721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ключите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" y="0"/>
            <a:ext cx="12191405" cy="6858332"/>
          </a:xfrm>
          <a:prstGeom prst="rect">
            <a:avLst/>
          </a:prstGeom>
        </p:spPr>
      </p:pic>
      <p:sp>
        <p:nvSpPr>
          <p:cNvPr id="16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78658" y="2541004"/>
            <a:ext cx="6615274" cy="169921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cap="all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презентации</a:t>
            </a:r>
          </a:p>
        </p:txBody>
      </p:sp>
      <p:sp>
        <p:nvSpPr>
          <p:cNvPr id="20" name="TextBox 19"/>
          <p:cNvSpPr txBox="1"/>
          <p:nvPr userDrawn="1"/>
        </p:nvSpPr>
        <p:spPr>
          <a:xfrm>
            <a:off x="987942" y="4670534"/>
            <a:ext cx="3087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baseline="0" dirty="0">
                <a:solidFill>
                  <a:schemeClr val="bg1"/>
                </a:solidFill>
              </a:rPr>
              <a:t>fondpotanin.ru</a:t>
            </a:r>
            <a:endParaRPr lang="ru-RU" sz="1200" b="0" baseline="0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404" y="4694386"/>
            <a:ext cx="179459" cy="17945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398" y="4694386"/>
            <a:ext cx="179459" cy="179459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5052857" y="4670534"/>
            <a:ext cx="30875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baseline="0" dirty="0" err="1">
                <a:solidFill>
                  <a:schemeClr val="bg1"/>
                </a:solidFill>
              </a:rPr>
              <a:t>potaninfoundation</a:t>
            </a:r>
            <a:endParaRPr lang="ru-RU" sz="1200" b="0" baseline="0" dirty="0">
              <a:solidFill>
                <a:schemeClr val="bg1"/>
              </a:solidFill>
            </a:endParaRPr>
          </a:p>
        </p:txBody>
      </p:sp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11" y="488681"/>
            <a:ext cx="2802011" cy="76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9556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эрмита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7" cy="685680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1" y="6432481"/>
            <a:ext cx="4532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Программа поддержки</a:t>
            </a:r>
            <a:r>
              <a:rPr lang="ru-RU" sz="1000" b="0" baseline="0" dirty="0">
                <a:solidFill>
                  <a:schemeClr val="bg1"/>
                </a:solidFill>
              </a:rPr>
              <a:t> </a:t>
            </a:r>
            <a:r>
              <a:rPr lang="ru-RU" sz="1000" b="0" dirty="0">
                <a:solidFill>
                  <a:schemeClr val="bg1"/>
                </a:solidFill>
              </a:rPr>
              <a:t>Эрмитажа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694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внутреннего слайда_эрмита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7" cy="685680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1" y="6432481"/>
            <a:ext cx="4532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Программа поддержки</a:t>
            </a:r>
            <a:r>
              <a:rPr lang="ru-RU" sz="1000" b="0" baseline="0" dirty="0">
                <a:solidFill>
                  <a:schemeClr val="bg1"/>
                </a:solidFill>
              </a:rPr>
              <a:t> </a:t>
            </a:r>
            <a:r>
              <a:rPr lang="ru-RU" sz="1000" b="0" dirty="0">
                <a:solidFill>
                  <a:schemeClr val="bg1"/>
                </a:solidFill>
              </a:rPr>
              <a:t>Эрмитажа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208832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муз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7" cy="68568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5833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Музей</a:t>
            </a:r>
            <a:r>
              <a:rPr lang="ru-RU" sz="1000" b="0" baseline="0" dirty="0">
                <a:solidFill>
                  <a:schemeClr val="bg1"/>
                </a:solidFill>
              </a:rPr>
              <a:t> без границ</a:t>
            </a:r>
            <a:endParaRPr lang="ru-RU" sz="10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426905930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внутренненого слайда_музе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7" cy="6856809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5833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Музей</a:t>
            </a:r>
            <a:r>
              <a:rPr lang="ru-RU" sz="1000" b="0" baseline="0" dirty="0">
                <a:solidFill>
                  <a:schemeClr val="bg1"/>
                </a:solidFill>
              </a:rPr>
              <a:t> без границ</a:t>
            </a:r>
            <a:endParaRPr lang="ru-RU" sz="1000" b="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3" name="TextBox 12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</p:spTree>
    <p:extLst>
      <p:ext uri="{BB962C8B-B14F-4D97-AF65-F5344CB8AC3E}">
        <p14:creationId xmlns:p14="http://schemas.microsoft.com/office/powerpoint/2010/main" val="9832476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филантроп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6" cy="685680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09725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внутреннего слайда_филантроп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6" cy="6856808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1" y="6432481"/>
            <a:ext cx="4532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Эффективная</a:t>
            </a:r>
            <a:r>
              <a:rPr lang="ru-RU" sz="1000" b="0" baseline="0" dirty="0">
                <a:solidFill>
                  <a:schemeClr val="bg1"/>
                </a:solidFill>
              </a:rPr>
              <a:t> </a:t>
            </a:r>
            <a:r>
              <a:rPr lang="ru-RU" sz="1000" b="0" dirty="0">
                <a:solidFill>
                  <a:schemeClr val="bg1"/>
                </a:solidFill>
              </a:rPr>
              <a:t>филантропия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826645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стипендиальная пр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6" cy="685680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1" y="6432481"/>
            <a:ext cx="4532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Стипендиальная программа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0499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внутреннего слайда_стипендиальная программ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" y="761"/>
            <a:ext cx="12188696" cy="685680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1" y="6432481"/>
            <a:ext cx="453208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Стипендиальная программа 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08805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Перебивочный имиджевый слайд пр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5" y="0"/>
            <a:ext cx="12215075" cy="6871647"/>
          </a:xfrm>
          <a:prstGeom prst="rect">
            <a:avLst/>
          </a:prstGeom>
        </p:spPr>
      </p:pic>
      <p:sp>
        <p:nvSpPr>
          <p:cNvPr id="6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5845470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Цитата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45213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Базовый внутренний слайд_спор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761"/>
            <a:ext cx="12191408" cy="685680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Спорт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01635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ример внутреннего слайда_спор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" y="761"/>
            <a:ext cx="12191408" cy="685680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1047863" y="6432481"/>
            <a:ext cx="96216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C124530-E267-4FF2-8264-0E7C1C6B32B1}" type="slidenum">
              <a:rPr lang="ru-RU" sz="1000" b="1" smtClean="0"/>
              <a:t>‹#›</a:t>
            </a:fld>
            <a:endParaRPr lang="ru-RU" sz="1000" b="1" dirty="0"/>
          </a:p>
        </p:txBody>
      </p:sp>
      <p:sp>
        <p:nvSpPr>
          <p:cNvPr id="8" name="TextBox 7"/>
          <p:cNvSpPr txBox="1"/>
          <p:nvPr userDrawn="1"/>
        </p:nvSpPr>
        <p:spPr>
          <a:xfrm>
            <a:off x="45833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b="0" dirty="0">
                <a:solidFill>
                  <a:schemeClr val="bg1"/>
                </a:solidFill>
              </a:rPr>
              <a:t>Спорт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  <p:sp>
        <p:nvSpPr>
          <p:cNvPr id="7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983955" y="559733"/>
            <a:ext cx="3714750" cy="7334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2500" b="1" i="0" kern="2600" cap="all" spc="30" baseline="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</a:t>
            </a:r>
          </a:p>
        </p:txBody>
      </p:sp>
      <p:sp>
        <p:nvSpPr>
          <p:cNvPr id="9" name="Текст 17"/>
          <p:cNvSpPr>
            <a:spLocks noGrp="1"/>
          </p:cNvSpPr>
          <p:nvPr>
            <p:ph type="body" sz="quarter" idx="16" hasCustomPrompt="1"/>
          </p:nvPr>
        </p:nvSpPr>
        <p:spPr>
          <a:xfrm>
            <a:off x="983955" y="1996393"/>
            <a:ext cx="2946428" cy="286536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lang="ru-RU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buFontTx/>
              <a:buNone/>
              <a:defRPr lang="ru-RU" sz="13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buFontTx/>
              <a:buNone/>
              <a:defRPr lang="ru-RU" sz="13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ru-RU" dirty="0"/>
              <a:t>Текст</a:t>
            </a:r>
          </a:p>
        </p:txBody>
      </p:sp>
      <p:sp>
        <p:nvSpPr>
          <p:cNvPr id="12" name="Рисунок 3"/>
          <p:cNvSpPr>
            <a:spLocks noGrp="1"/>
          </p:cNvSpPr>
          <p:nvPr>
            <p:ph type="pic" sz="quarter" idx="17"/>
          </p:nvPr>
        </p:nvSpPr>
        <p:spPr>
          <a:xfrm>
            <a:off x="5016500" y="908050"/>
            <a:ext cx="7175500" cy="5041900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589197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Титульный слайд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5" y="0"/>
            <a:ext cx="12215074" cy="68716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2"/>
          <a:stretch/>
        </p:blipFill>
        <p:spPr>
          <a:xfrm>
            <a:off x="4306283" y="4094329"/>
            <a:ext cx="5258155" cy="2770495"/>
          </a:xfrm>
          <a:prstGeom prst="rect">
            <a:avLst/>
          </a:prstGeom>
        </p:spPr>
      </p:pic>
      <p:sp>
        <p:nvSpPr>
          <p:cNvPr id="6" name="TextBox 5"/>
          <p:cNvSpPr txBox="1"/>
          <p:nvPr userDrawn="1"/>
        </p:nvSpPr>
        <p:spPr>
          <a:xfrm>
            <a:off x="992775" y="5676556"/>
            <a:ext cx="3439888" cy="707886"/>
          </a:xfrm>
          <a:prstGeom prst="rect">
            <a:avLst/>
          </a:prstGeom>
          <a:noFill/>
        </p:spPr>
        <p:txBody>
          <a:bodyPr wrap="square" rtlCol="0" anchor="b">
            <a:spAutoFit/>
          </a:bodyPr>
          <a:lstStyle/>
          <a:p>
            <a:r>
              <a:rPr lang="ru-RU" sz="2000" kern="1500" cap="all" spc="40" dirty="0">
                <a:solidFill>
                  <a:schemeClr val="bg1"/>
                </a:solidFill>
              </a:rPr>
              <a:t>Эффективная</a:t>
            </a:r>
          </a:p>
          <a:p>
            <a:r>
              <a:rPr lang="ru-RU" sz="2000" kern="1500" cap="all" spc="40" dirty="0">
                <a:solidFill>
                  <a:schemeClr val="bg1"/>
                </a:solidFill>
              </a:rPr>
              <a:t>филантропия</a:t>
            </a:r>
          </a:p>
        </p:txBody>
      </p:sp>
      <p:sp>
        <p:nvSpPr>
          <p:cNvPr id="8" name="Текст 11"/>
          <p:cNvSpPr>
            <a:spLocks noGrp="1"/>
          </p:cNvSpPr>
          <p:nvPr>
            <p:ph type="body" sz="quarter" idx="13" hasCustomPrompt="1"/>
          </p:nvPr>
        </p:nvSpPr>
        <p:spPr>
          <a:xfrm>
            <a:off x="983955" y="559733"/>
            <a:ext cx="5473995" cy="1699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3500" b="1" i="0" kern="3500" cap="all" spc="5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FontTx/>
              <a:buNone/>
              <a:defRPr>
                <a:solidFill>
                  <a:schemeClr val="bg1"/>
                </a:solidFill>
              </a:defRPr>
            </a:lvl2pPr>
            <a:lvl3pPr marL="914400" indent="0">
              <a:buFontTx/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Tx/>
              <a:buNone/>
              <a:defRPr>
                <a:solidFill>
                  <a:schemeClr val="bg1"/>
                </a:solidFill>
              </a:defRPr>
            </a:lvl4pPr>
            <a:lvl5pPr marL="1828800" indent="0">
              <a:buFontTx/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ru-RU" dirty="0"/>
              <a:t>Название раздела</a:t>
            </a:r>
          </a:p>
        </p:txBody>
      </p:sp>
    </p:spTree>
    <p:extLst>
      <p:ext uri="{BB962C8B-B14F-4D97-AF65-F5344CB8AC3E}">
        <p14:creationId xmlns:p14="http://schemas.microsoft.com/office/powerpoint/2010/main" val="632361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Перебивочный имиджевый слайд программ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103" b="9840"/>
          <a:stretch/>
        </p:blipFill>
        <p:spPr>
          <a:xfrm>
            <a:off x="4106956" y="0"/>
            <a:ext cx="8080496" cy="68648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495" y="0"/>
            <a:ext cx="12215074" cy="68716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602"/>
          <a:stretch/>
        </p:blipFill>
        <p:spPr>
          <a:xfrm>
            <a:off x="4306283" y="4094329"/>
            <a:ext cx="5258155" cy="2770495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1" hasCustomPrompt="1"/>
          </p:nvPr>
        </p:nvSpPr>
        <p:spPr>
          <a:xfrm>
            <a:off x="983955" y="553663"/>
            <a:ext cx="5849982" cy="216341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500" b="1" kern="2500" baseline="0">
                <a:solidFill>
                  <a:schemeClr val="bg1"/>
                </a:solidFill>
              </a:defRPr>
            </a:lvl1pPr>
            <a:lvl2pPr marL="457200" indent="0">
              <a:buNone/>
              <a:defRPr sz="2600" baseline="0">
                <a:solidFill>
                  <a:schemeClr val="tx2"/>
                </a:solidFill>
              </a:defRPr>
            </a:lvl2pPr>
            <a:lvl3pPr marL="914400" indent="0">
              <a:buNone/>
              <a:defRPr sz="2600" baseline="0">
                <a:solidFill>
                  <a:schemeClr val="tx2"/>
                </a:solidFill>
              </a:defRPr>
            </a:lvl3pPr>
            <a:lvl4pPr marL="1371600" indent="0">
              <a:buNone/>
              <a:defRPr sz="2600" baseline="0">
                <a:solidFill>
                  <a:schemeClr val="tx2"/>
                </a:solidFill>
              </a:defRPr>
            </a:lvl4pPr>
            <a:lvl5pPr marL="1828800" indent="0">
              <a:buNone/>
              <a:defRPr sz="2600"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Цитата</a:t>
            </a:r>
          </a:p>
        </p:txBody>
      </p:sp>
      <p:sp>
        <p:nvSpPr>
          <p:cNvPr id="6" name="TextBox 5"/>
          <p:cNvSpPr txBox="1"/>
          <p:nvPr userDrawn="1"/>
        </p:nvSpPr>
        <p:spPr>
          <a:xfrm>
            <a:off x="349025" y="223930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987942" y="6432481"/>
            <a:ext cx="308759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baseline="0" dirty="0">
                <a:solidFill>
                  <a:schemeClr val="bg1"/>
                </a:solidFill>
              </a:rPr>
              <a:t>fondpotanin.ru</a:t>
            </a:r>
            <a:endParaRPr lang="ru-RU" sz="1000" b="0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841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26" Type="http://schemas.openxmlformats.org/officeDocument/2006/relationships/slideLayout" Target="../slideLayouts/slideLayout60.xml"/><Relationship Id="rId21" Type="http://schemas.openxmlformats.org/officeDocument/2006/relationships/slideLayout" Target="../slideLayouts/slideLayout55.xml"/><Relationship Id="rId34" Type="http://schemas.openxmlformats.org/officeDocument/2006/relationships/slideLayout" Target="../slideLayouts/slideLayout68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5" Type="http://schemas.openxmlformats.org/officeDocument/2006/relationships/slideLayout" Target="../slideLayouts/slideLayout59.xml"/><Relationship Id="rId33" Type="http://schemas.openxmlformats.org/officeDocument/2006/relationships/slideLayout" Target="../slideLayouts/slideLayout67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29" Type="http://schemas.openxmlformats.org/officeDocument/2006/relationships/slideLayout" Target="../slideLayouts/slideLayout63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slideLayout" Target="../slideLayouts/slideLayout58.xml"/><Relationship Id="rId32" Type="http://schemas.openxmlformats.org/officeDocument/2006/relationships/slideLayout" Target="../slideLayouts/slideLayout66.xml"/><Relationship Id="rId37" Type="http://schemas.openxmlformats.org/officeDocument/2006/relationships/slideLayout" Target="../slideLayouts/slideLayout71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slideLayout" Target="../slideLayouts/slideLayout57.xml"/><Relationship Id="rId28" Type="http://schemas.openxmlformats.org/officeDocument/2006/relationships/slideLayout" Target="../slideLayouts/slideLayout62.xml"/><Relationship Id="rId36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31" Type="http://schemas.openxmlformats.org/officeDocument/2006/relationships/slideLayout" Target="../slideLayouts/slideLayout6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Relationship Id="rId27" Type="http://schemas.openxmlformats.org/officeDocument/2006/relationships/slideLayout" Target="../slideLayouts/slideLayout61.xml"/><Relationship Id="rId30" Type="http://schemas.openxmlformats.org/officeDocument/2006/relationships/slideLayout" Target="../slideLayouts/slideLayout64.xml"/><Relationship Id="rId35" Type="http://schemas.openxmlformats.org/officeDocument/2006/relationships/slideLayout" Target="../slideLayouts/slideLayout69.xml"/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3276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78" r:id="rId2"/>
    <p:sldLayoutId id="2147483684" r:id="rId3"/>
    <p:sldLayoutId id="2147483662" r:id="rId4"/>
    <p:sldLayoutId id="2147483679" r:id="rId5"/>
    <p:sldLayoutId id="2147483663" r:id="rId6"/>
    <p:sldLayoutId id="2147483680" r:id="rId7"/>
    <p:sldLayoutId id="2147483664" r:id="rId8"/>
    <p:sldLayoutId id="2147483681" r:id="rId9"/>
    <p:sldLayoutId id="2147483665" r:id="rId10"/>
    <p:sldLayoutId id="2147483682" r:id="rId11"/>
    <p:sldLayoutId id="2147483666" r:id="rId12"/>
    <p:sldLayoutId id="2147483683" r:id="rId13"/>
    <p:sldLayoutId id="2147483661" r:id="rId14"/>
    <p:sldLayoutId id="2147483673" r:id="rId15"/>
    <p:sldLayoutId id="2147483677" r:id="rId16"/>
    <p:sldLayoutId id="2147483671" r:id="rId17"/>
    <p:sldLayoutId id="2147483675" r:id="rId18"/>
    <p:sldLayoutId id="2147483676" r:id="rId19"/>
    <p:sldLayoutId id="2147483672" r:id="rId20"/>
    <p:sldLayoutId id="2147483674" r:id="rId21"/>
    <p:sldLayoutId id="2147483694" r:id="rId22"/>
    <p:sldLayoutId id="2147483695" r:id="rId23"/>
    <p:sldLayoutId id="2147483688" r:id="rId24"/>
    <p:sldLayoutId id="2147483689" r:id="rId25"/>
    <p:sldLayoutId id="2147483686" r:id="rId26"/>
    <p:sldLayoutId id="2147483687" r:id="rId27"/>
    <p:sldLayoutId id="2147483691" r:id="rId28"/>
    <p:sldLayoutId id="2147483690" r:id="rId29"/>
    <p:sldLayoutId id="2147483692" r:id="rId30"/>
    <p:sldLayoutId id="2147483693" r:id="rId31"/>
    <p:sldLayoutId id="2147483668" r:id="rId32"/>
    <p:sldLayoutId id="2147483685" r:id="rId33"/>
    <p:sldLayoutId id="2147483766" r:id="rId3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6116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69" r:id="rId7"/>
    <p:sldLayoutId id="2147483768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  <p:sldLayoutId id="2147483709" r:id="rId15"/>
    <p:sldLayoutId id="2147483710" r:id="rId16"/>
    <p:sldLayoutId id="2147483767" r:id="rId17"/>
    <p:sldLayoutId id="2147483711" r:id="rId18"/>
    <p:sldLayoutId id="2147483712" r:id="rId19"/>
    <p:sldLayoutId id="2147483713" r:id="rId20"/>
    <p:sldLayoutId id="2147483714" r:id="rId21"/>
    <p:sldLayoutId id="2147483715" r:id="rId22"/>
    <p:sldLayoutId id="2147483716" r:id="rId23"/>
    <p:sldLayoutId id="2147483717" r:id="rId24"/>
    <p:sldLayoutId id="2147483718" r:id="rId25"/>
    <p:sldLayoutId id="2147483719" r:id="rId26"/>
    <p:sldLayoutId id="2147483720" r:id="rId27"/>
    <p:sldLayoutId id="2147483721" r:id="rId28"/>
    <p:sldLayoutId id="2147483722" r:id="rId29"/>
    <p:sldLayoutId id="2147483723" r:id="rId30"/>
    <p:sldLayoutId id="2147483724" r:id="rId31"/>
    <p:sldLayoutId id="2147483725" r:id="rId32"/>
    <p:sldLayoutId id="2147483726" r:id="rId33"/>
    <p:sldLayoutId id="2147483727" r:id="rId34"/>
    <p:sldLayoutId id="2147483728" r:id="rId35"/>
    <p:sldLayoutId id="2147483729" r:id="rId36"/>
    <p:sldLayoutId id="2147483730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hyperlink" Target="https://zayavka.fondpotanin.ru/ru" TargetMode="External"/><Relationship Id="rId1" Type="http://schemas.openxmlformats.org/officeDocument/2006/relationships/slideLayout" Target="../slideLayouts/slideLayout52.xml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mailto:museum@fondpotanin.ru" TargetMode="External"/><Relationship Id="rId2" Type="http://schemas.openxmlformats.org/officeDocument/2006/relationships/hyperlink" Target="https://fondpotanin.ru/competitions/konkurs-muzeynyy-desant/" TargetMode="External"/><Relationship Id="rId1" Type="http://schemas.openxmlformats.org/officeDocument/2006/relationships/slideLayout" Target="../slideLayouts/slideLayout6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3"/>
          </p:nvPr>
        </p:nvSpPr>
        <p:spPr>
          <a:xfrm>
            <a:off x="951522" y="1725471"/>
            <a:ext cx="6705510" cy="1136573"/>
          </a:xfrm>
        </p:spPr>
        <p:txBody>
          <a:bodyPr/>
          <a:lstStyle/>
          <a:p>
            <a:r>
              <a:rPr lang="ru-RU" sz="3200" dirty="0"/>
              <a:t>Благотворительный фонд Владимира Потанина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51522" y="2982724"/>
            <a:ext cx="6705511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600" b="1" dirty="0">
                <a:solidFill>
                  <a:schemeClr val="bg1"/>
                </a:solidFill>
              </a:rPr>
              <a:t>Конкурсы программы </a:t>
            </a:r>
          </a:p>
          <a:p>
            <a:r>
              <a:rPr lang="en-US" sz="2600" b="1" dirty="0">
                <a:solidFill>
                  <a:schemeClr val="bg1"/>
                </a:solidFill>
              </a:rPr>
              <a:t>“</a:t>
            </a:r>
            <a:r>
              <a:rPr lang="ru-RU" sz="2600" b="1" dirty="0">
                <a:solidFill>
                  <a:schemeClr val="bg1"/>
                </a:solidFill>
              </a:rPr>
              <a:t>Музей без границ</a:t>
            </a:r>
            <a:r>
              <a:rPr lang="en-US" sz="2600" b="1" dirty="0">
                <a:solidFill>
                  <a:schemeClr val="bg1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936887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5324" y="1295786"/>
            <a:ext cx="10405067" cy="311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Проекты развития и масштабирования уже действующих музейных инициатив, использующих объекты индустриального наследия:</a:t>
            </a:r>
          </a:p>
          <a:p>
            <a:pPr marL="285750" indent="-285750" algn="just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dirty="0"/>
              <a:t>запуск новых направлений деятельности в существующих креативных кластерах, резиденциях, новых направлений промышленного туризма и пр.;</a:t>
            </a:r>
          </a:p>
          <a:p>
            <a:pPr marL="285750" indent="-285750" algn="just">
              <a:spcAft>
                <a:spcPts val="1200"/>
              </a:spcAft>
              <a:buClr>
                <a:schemeClr val="accent6"/>
              </a:buClr>
              <a:buFont typeface="Arial" panose="020B0604020202020204" pitchFamily="34" charset="0"/>
              <a:buChar char="•"/>
            </a:pPr>
            <a:r>
              <a:rPr lang="ru-RU" dirty="0"/>
              <a:t>расширение существующих аудиторий и вовлечение новых партнеров и/или сообщества в деятельность по сохранению и осмыслению индустриального наследия. 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ru-RU" b="1" dirty="0">
                <a:solidFill>
                  <a:schemeClr val="accent6"/>
                </a:solidFill>
              </a:rPr>
              <a:t>Продолжительность </a:t>
            </a:r>
            <a:r>
              <a:rPr lang="ru-RU" dirty="0"/>
              <a:t>от 12 до 24 месяцев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b="1" dirty="0">
                <a:solidFill>
                  <a:schemeClr val="accent6"/>
                </a:solidFill>
              </a:rPr>
              <a:t>Гранты </a:t>
            </a:r>
            <a:r>
              <a:rPr lang="ru-RU" dirty="0"/>
              <a:t>до 3 млн. рублей. </a:t>
            </a:r>
          </a:p>
        </p:txBody>
      </p:sp>
      <p:sp>
        <p:nvSpPr>
          <p:cNvPr id="4" name="Текст 1"/>
          <p:cNvSpPr txBox="1">
            <a:spLocks/>
          </p:cNvSpPr>
          <p:nvPr/>
        </p:nvSpPr>
        <p:spPr>
          <a:xfrm>
            <a:off x="695325" y="392844"/>
            <a:ext cx="6788085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ИНДУСТРИАЛЬНЫЙ АПГРЕЙД</a:t>
            </a:r>
          </a:p>
        </p:txBody>
      </p:sp>
    </p:spTree>
    <p:extLst>
      <p:ext uri="{BB962C8B-B14F-4D97-AF65-F5344CB8AC3E}">
        <p14:creationId xmlns:p14="http://schemas.microsoft.com/office/powerpoint/2010/main" val="8740202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0536" y="1040604"/>
            <a:ext cx="1117600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dirty="0"/>
              <a:t>Проекты развития индустриальных объектов через их музеефикацию, включая работу с разрушенными/ </a:t>
            </a:r>
            <a:r>
              <a:rPr lang="ru-RU" dirty="0" err="1"/>
              <a:t>руинированными</a:t>
            </a:r>
            <a:r>
              <a:rPr lang="ru-RU" dirty="0"/>
              <a:t> объектами: 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сохранение руинированного объекта, являющегося наследием индустриальной эпохи, через его включение в более крупный культурный объект или в уже существующую туристическую инфраструктуру;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сохранение и предъявление нематериальной истории объектов, в т. ч. формирование и оцифровка архивов (личных или общественных), организация выставок, создание мультимедиа-продуктов, печатной продукции и др. 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b="1" dirty="0">
                <a:solidFill>
                  <a:schemeClr val="accent6"/>
                </a:solidFill>
              </a:rPr>
              <a:t>Продолжительность </a:t>
            </a:r>
            <a:r>
              <a:rPr lang="ru-RU" dirty="0"/>
              <a:t>от 12 до 24 месяцев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b="1" dirty="0">
                <a:solidFill>
                  <a:schemeClr val="accent6"/>
                </a:solidFill>
              </a:rPr>
              <a:t>Гранты </a:t>
            </a:r>
            <a:r>
              <a:rPr lang="ru-RU" dirty="0"/>
              <a:t>до 5 млн. рублей.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5325" y="4883856"/>
            <a:ext cx="11071211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</a:pPr>
            <a:r>
              <a:rPr lang="ru-RU" dirty="0"/>
              <a:t>По всем номинациям к основной сумме гранта заявители могут запросить средства на фрагментарное восстановление или консервацию объекта индустриального наследия, с которым будет вестись работа</a:t>
            </a:r>
            <a:r>
              <a:rPr lang="ru-RU"/>
              <a:t>, </a:t>
            </a:r>
          </a:p>
          <a:p>
            <a:pPr algn="just">
              <a:spcAft>
                <a:spcPts val="1200"/>
              </a:spcAft>
            </a:pPr>
            <a:r>
              <a:rPr lang="ru-RU" dirty="0"/>
              <a:t>но не более 30% от максимальной суммы гранта по соответствующей номинации.</a:t>
            </a:r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695325" y="392844"/>
            <a:ext cx="6788085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ЗАВОД-МУЗЕЙ</a:t>
            </a:r>
          </a:p>
        </p:txBody>
      </p:sp>
    </p:spTree>
    <p:extLst>
      <p:ext uri="{BB962C8B-B14F-4D97-AF65-F5344CB8AC3E}">
        <p14:creationId xmlns:p14="http://schemas.microsoft.com/office/powerpoint/2010/main" val="2513239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60582FF6-00F8-40C2-AF94-5B5FE14485BE}"/>
              </a:ext>
            </a:extLst>
          </p:cNvPr>
          <p:cNvSpPr txBox="1"/>
          <p:nvPr/>
        </p:nvSpPr>
        <p:spPr>
          <a:xfrm>
            <a:off x="475803" y="1298870"/>
            <a:ext cx="4883006" cy="2443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sz="1700" dirty="0"/>
              <a:t>государственные, региональные, муниципальные, частные музеи 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sz="1700" dirty="0"/>
              <a:t>организации, осуществляющие по уставу музейную деятельность, и их подразделения 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sz="1700" dirty="0"/>
              <a:t>профессиональные музейные объединения и ассоциации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43641FDB-BFAF-4042-BAF1-E4E89A1C4A80}"/>
              </a:ext>
            </a:extLst>
          </p:cNvPr>
          <p:cNvSpPr/>
          <p:nvPr/>
        </p:nvSpPr>
        <p:spPr>
          <a:xfrm>
            <a:off x="5730949" y="1177324"/>
            <a:ext cx="5970063" cy="2911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sz="1700" dirty="0"/>
              <a:t>расположенные на территории Российской Федерации</a:t>
            </a:r>
          </a:p>
          <a:p>
            <a:pPr marL="285750" lvl="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sz="1700" b="1" dirty="0"/>
              <a:t>зарегистрированные</a:t>
            </a:r>
            <a:r>
              <a:rPr lang="ru-RU" sz="1700" dirty="0"/>
              <a:t> </a:t>
            </a:r>
            <a:r>
              <a:rPr lang="ru-RU" sz="1700" b="1" dirty="0"/>
              <a:t>не позднее, чем за 6 месяцев </a:t>
            </a:r>
            <a:r>
              <a:rPr lang="ru-RU" sz="1700" dirty="0"/>
              <a:t>до дня окончания приема заявок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sz="1700" dirty="0"/>
              <a:t>не находятся в процессе ликвидации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sz="1700" dirty="0"/>
              <a:t>в отношении них не возбуждено производство по делу о несостоятельности (банкротстве)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sz="1700" dirty="0"/>
              <a:t>деятельность организации не приостановлена в порядке, предусмотренном законодательством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5990C1E-42F2-4DC9-A464-A6DB54FA1124}"/>
              </a:ext>
            </a:extLst>
          </p:cNvPr>
          <p:cNvSpPr txBox="1"/>
          <p:nvPr/>
        </p:nvSpPr>
        <p:spPr>
          <a:xfrm>
            <a:off x="603394" y="4470784"/>
            <a:ext cx="11097618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Число</a:t>
            </a:r>
            <a:r>
              <a:rPr lang="ru-RU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 заявок от организации не ограничено, но каждую заявку представляет отдельный заявитель.</a:t>
            </a:r>
            <a:endParaRPr lang="ru-RU" sz="1700" dirty="0">
              <a:effectLst/>
              <a:latin typeface="Tahoma" panose="020B060403050404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Ч</a:t>
            </a:r>
            <a:r>
              <a:rPr lang="ru-RU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  <a:cs typeface="Tahoma" panose="020B0604030504040204" pitchFamily="34" charset="0"/>
              </a:rPr>
              <a:t>исло проектов – победителей из одной организации не квотируется.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b="1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К</a:t>
            </a:r>
            <a:r>
              <a:rPr lang="ru-RU" sz="1700" dirty="0">
                <a:effectLst/>
                <a:latin typeface="Tahoma" panose="020B0604030504040204" pitchFamily="34" charset="0"/>
                <a:ea typeface="Times New Roman" panose="02020603050405020304" pitchFamily="18" charset="0"/>
              </a:rPr>
              <a:t>аждый заявитель может представить на конкурс не более одной заявки.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b="1" dirty="0">
                <a:latin typeface="Tahoma" panose="020B0604030504040204" pitchFamily="34" charset="0"/>
              </a:rPr>
              <a:t>С</a:t>
            </a:r>
            <a:r>
              <a:rPr lang="ru-RU" sz="1700" dirty="0">
                <a:latin typeface="Tahoma" panose="020B0604030504040204" pitchFamily="34" charset="0"/>
              </a:rPr>
              <a:t>таж работы заявителя в организации </a:t>
            </a:r>
            <a:r>
              <a:rPr lang="ru-RU" sz="1700" b="1" dirty="0">
                <a:latin typeface="Tahoma" panose="020B0604030504040204" pitchFamily="34" charset="0"/>
              </a:rPr>
              <a:t>не менее </a:t>
            </a:r>
            <a:r>
              <a:rPr lang="ru-RU" sz="1700" b="1" dirty="0"/>
              <a:t>6 месяцев. </a:t>
            </a:r>
            <a:endParaRPr lang="ru-RU" sz="1700" dirty="0"/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695325" y="392844"/>
            <a:ext cx="6788085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УЧАСТНИКИ КОНКУРСА</a:t>
            </a:r>
          </a:p>
        </p:txBody>
      </p:sp>
    </p:spTree>
    <p:extLst>
      <p:ext uri="{BB962C8B-B14F-4D97-AF65-F5344CB8AC3E}">
        <p14:creationId xmlns:p14="http://schemas.microsoft.com/office/powerpoint/2010/main" val="38078622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3AFD942E-262B-D24D-B59C-86BBDB8ECCD6}"/>
              </a:ext>
            </a:extLst>
          </p:cNvPr>
          <p:cNvSpPr txBox="1">
            <a:spLocks/>
          </p:cNvSpPr>
          <p:nvPr/>
        </p:nvSpPr>
        <p:spPr>
          <a:xfrm>
            <a:off x="577676" y="1028791"/>
            <a:ext cx="11182523" cy="52242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индивидуальные предприниматели (ИП) и коммерческие организации любых форм; их обособленные подразделения (филиалы и представительства);</a:t>
            </a:r>
          </a:p>
          <a:p>
            <a:pPr marL="271463" indent="-271463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потребительские кооперативы, в том числе жилищные, жилищно-строительные и гаражные кооперативы, общества взаимного страхования, кредитные кооперативы, фонды проката и сельскохозяйственные потребительские кооперативы;</a:t>
            </a:r>
          </a:p>
          <a:p>
            <a:pPr marL="271463" indent="-271463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товарищества собственников недвижимости, в том числе товарищества собственников жилья, садоводческие или огороднические некоммерческие товарищества;</a:t>
            </a:r>
          </a:p>
          <a:p>
            <a:pPr marL="271463" indent="-271463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микрофинансовые организации;</a:t>
            </a:r>
          </a:p>
          <a:p>
            <a:pPr marL="271463" indent="-271463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казачьи общества, внесённые в соответствующий реестр;</a:t>
            </a:r>
          </a:p>
          <a:p>
            <a:pPr marL="271463" indent="-271463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общины коренных малочисленных народов РФ;</a:t>
            </a:r>
          </a:p>
          <a:p>
            <a:pPr marL="271463" indent="-271463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спортивные ассоциации и союзы, </a:t>
            </a:r>
            <a:br>
              <a:rPr lang="ru-RU" sz="1600" dirty="0"/>
            </a:br>
            <a:r>
              <a:rPr lang="ru-RU" sz="1600" dirty="0"/>
              <a:t>включая профессиональные спортивные клубы;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9E563D-F567-4622-AF83-142F8390CCD7}"/>
              </a:ext>
            </a:extLst>
          </p:cNvPr>
          <p:cNvSpPr txBox="1"/>
          <p:nvPr/>
        </p:nvSpPr>
        <p:spPr>
          <a:xfrm>
            <a:off x="6642704" y="3179013"/>
            <a:ext cx="5117495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1463" indent="-271463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государственные корпорации;</a:t>
            </a:r>
          </a:p>
          <a:p>
            <a:pPr marL="271463" indent="-271463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публично-правовые компании;</a:t>
            </a:r>
          </a:p>
          <a:p>
            <a:pPr marL="271463" indent="-271463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адвокатские палаты и адвокатские образования;</a:t>
            </a:r>
          </a:p>
          <a:p>
            <a:pPr marL="271463" indent="-271463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нотариальные палаты;</a:t>
            </a:r>
          </a:p>
          <a:p>
            <a:pPr marL="271463" indent="-271463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торгово-промышленные палаты;</a:t>
            </a:r>
          </a:p>
          <a:p>
            <a:pPr marL="271463" indent="-271463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политические партии;</a:t>
            </a:r>
          </a:p>
          <a:p>
            <a:pPr marL="271463" indent="-271463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религиозные организации;</a:t>
            </a:r>
          </a:p>
          <a:p>
            <a:pPr marL="271463" indent="-271463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саморегулируемые организации;</a:t>
            </a:r>
          </a:p>
          <a:p>
            <a:pPr marL="271463" indent="-271463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объединения работодателей.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695325" y="392844"/>
            <a:ext cx="8693224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КТО</a:t>
            </a:r>
            <a:r>
              <a:rPr lang="ru-RU" dirty="0"/>
              <a:t> </a:t>
            </a:r>
            <a:r>
              <a:rPr lang="ru-RU" dirty="0">
                <a:solidFill>
                  <a:schemeClr val="accent4"/>
                </a:solidFill>
              </a:rPr>
              <a:t>НЕ</a:t>
            </a:r>
            <a:r>
              <a:rPr lang="ru-RU" dirty="0"/>
              <a:t> </a:t>
            </a:r>
            <a:r>
              <a:rPr lang="ru-RU" dirty="0">
                <a:solidFill>
                  <a:schemeClr val="accent6"/>
                </a:solidFill>
              </a:rPr>
              <a:t>МОЖЕТ БЫТЬ УЧАСТНИКАМИ КОНКУРСОВ</a:t>
            </a:r>
          </a:p>
        </p:txBody>
      </p:sp>
    </p:spTree>
    <p:extLst>
      <p:ext uri="{BB962C8B-B14F-4D97-AF65-F5344CB8AC3E}">
        <p14:creationId xmlns:p14="http://schemas.microsoft.com/office/powerpoint/2010/main" val="1741058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3AFD942E-262B-D24D-B59C-86BBDB8ECCD6}"/>
              </a:ext>
            </a:extLst>
          </p:cNvPr>
          <p:cNvSpPr txBox="1">
            <a:spLocks/>
          </p:cNvSpPr>
          <p:nvPr/>
        </p:nvSpPr>
        <p:spPr>
          <a:xfrm>
            <a:off x="328989" y="1028791"/>
            <a:ext cx="11653903" cy="52444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lvl="0" indent="-271463" algn="just">
              <a:lnSpc>
                <a:spcPct val="120000"/>
              </a:lnSpc>
              <a:spcBef>
                <a:spcPts val="600"/>
              </a:spcBef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700" b="1" dirty="0"/>
              <a:t>государственные должностные лица</a:t>
            </a:r>
            <a:r>
              <a:rPr lang="ru-RU" sz="1700" dirty="0"/>
              <a:t>: </a:t>
            </a:r>
          </a:p>
          <a:p>
            <a:pPr marL="271463" indent="-271463" algn="just">
              <a:lnSpc>
                <a:spcPct val="120000"/>
              </a:lnSpc>
              <a:spcBef>
                <a:spcPts val="600"/>
              </a:spcBef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700" dirty="0"/>
              <a:t>заявители, чьи </a:t>
            </a:r>
            <a:r>
              <a:rPr lang="ru-RU" sz="1700" b="1" dirty="0"/>
              <a:t>заявки были не допущены к участию в любом конкурсе Фонда</a:t>
            </a:r>
            <a:r>
              <a:rPr lang="ru-RU" sz="1700" dirty="0"/>
              <a:t>:</a:t>
            </a:r>
          </a:p>
          <a:p>
            <a:pPr marL="449263" indent="-177800" algn="just">
              <a:lnSpc>
                <a:spcPct val="120000"/>
              </a:lnSpc>
              <a:spcBef>
                <a:spcPts val="600"/>
              </a:spcBef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ru-RU" sz="1700" b="1" dirty="0"/>
              <a:t>за плагиат </a:t>
            </a:r>
            <a:r>
              <a:rPr lang="ru-RU" sz="1700" dirty="0"/>
              <a:t>– в течение 2 последних календарных лет; </a:t>
            </a:r>
          </a:p>
          <a:p>
            <a:pPr marL="449263" indent="-177800" algn="just">
              <a:lnSpc>
                <a:spcPct val="120000"/>
              </a:lnSpc>
              <a:spcBef>
                <a:spcPts val="600"/>
              </a:spcBef>
              <a:buClr>
                <a:schemeClr val="accent4"/>
              </a:buClr>
              <a:buFont typeface="Courier New" panose="02070309020205020404" pitchFamily="49" charset="0"/>
              <a:buChar char="o"/>
            </a:pPr>
            <a:r>
              <a:rPr lang="ru-RU" sz="1700" b="1" dirty="0"/>
              <a:t>за нарушение этических норм</a:t>
            </a:r>
            <a:r>
              <a:rPr lang="ru-RU" sz="1700" dirty="0"/>
              <a:t>, связанных с предоставлением в предыдущих заявках и/или в сопроводительных документах к ним заведомо ложной, недостоверной, сфальсифицированной информации; </a:t>
            </a:r>
          </a:p>
          <a:p>
            <a:pPr marL="271463" indent="-271463" algn="just">
              <a:lnSpc>
                <a:spcPct val="120000"/>
              </a:lnSpc>
              <a:spcBef>
                <a:spcPts val="600"/>
              </a:spcBef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700" dirty="0"/>
              <a:t>заявители, у которых было зафиксировано </a:t>
            </a:r>
            <a:r>
              <a:rPr lang="ru-RU" sz="1700" b="1" dirty="0"/>
              <a:t>нецелевое использование</a:t>
            </a:r>
            <a:r>
              <a:rPr lang="ru-RU" sz="1700" dirty="0"/>
              <a:t> средств грантов, пожертвований, благотворительной помощи Фонда; </a:t>
            </a:r>
          </a:p>
          <a:p>
            <a:pPr marL="271463" indent="-271463" algn="just">
              <a:lnSpc>
                <a:spcPct val="120000"/>
              </a:lnSpc>
              <a:spcBef>
                <a:spcPts val="600"/>
              </a:spcBef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700" b="1" dirty="0"/>
              <a:t>действующие </a:t>
            </a:r>
            <a:r>
              <a:rPr lang="ru-RU" sz="1700" b="1" dirty="0" err="1"/>
              <a:t>грантополучатели</a:t>
            </a:r>
            <a:r>
              <a:rPr lang="ru-RU" sz="1700" b="1" dirty="0"/>
              <a:t> / </a:t>
            </a:r>
            <a:r>
              <a:rPr lang="ru-RU" sz="1700" b="1" dirty="0" err="1"/>
              <a:t>благополучатели</a:t>
            </a:r>
            <a:r>
              <a:rPr lang="ru-RU" sz="1700" b="1" dirty="0"/>
              <a:t> Фонда любых конкурсов</a:t>
            </a:r>
            <a:r>
              <a:rPr lang="ru-RU" sz="1700" dirty="0"/>
              <a:t> (см. исключения в ПП)</a:t>
            </a:r>
          </a:p>
          <a:p>
            <a:pPr marL="271463" indent="-271463" algn="just">
              <a:lnSpc>
                <a:spcPct val="120000"/>
              </a:lnSpc>
              <a:spcBef>
                <a:spcPts val="600"/>
              </a:spcBef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700" b="1" dirty="0"/>
              <a:t>руководители проектов по всем программам</a:t>
            </a:r>
            <a:r>
              <a:rPr lang="ru-RU" sz="1700" dirty="0"/>
              <a:t>, продолжающие на момент подведения итогов конкурса реализовывать соответствующие проекты (см. исключения в ПП) </a:t>
            </a:r>
          </a:p>
          <a:p>
            <a:pPr marL="271463" indent="-271463" algn="just">
              <a:lnSpc>
                <a:spcPct val="120000"/>
              </a:lnSpc>
              <a:spcBef>
                <a:spcPts val="600"/>
              </a:spcBef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700" b="1" dirty="0"/>
              <a:t>эксперты</a:t>
            </a:r>
            <a:r>
              <a:rPr lang="ru-RU" sz="1700" dirty="0"/>
              <a:t>, проводившие оценку заявок </a:t>
            </a:r>
            <a:r>
              <a:rPr lang="ru-RU" sz="1700" b="1" dirty="0"/>
              <a:t>по любым конкурсам программы «Музей без границ»</a:t>
            </a:r>
            <a:r>
              <a:rPr lang="ru-RU" sz="1700" dirty="0"/>
              <a:t>, если с даты окончания договора с Фондом не прошло 1 календарного года, или их близкие родственники.</a:t>
            </a:r>
          </a:p>
          <a:p>
            <a:pPr marL="271463" indent="-271463" algn="just">
              <a:lnSpc>
                <a:spcPct val="120000"/>
              </a:lnSpc>
              <a:spcBef>
                <a:spcPts val="600"/>
              </a:spcBef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700" b="1" dirty="0"/>
              <a:t>действующие партнеры Фонда </a:t>
            </a:r>
            <a:r>
              <a:rPr lang="ru-RU" sz="1700" dirty="0"/>
              <a:t>по всем программам: сотрудники организаций, имеющих не закрытые договоры подряда, договоры возмездного оказания услуг, агентские договоры с Фондом</a:t>
            </a:r>
            <a:r>
              <a:rPr lang="en-US" sz="1700" dirty="0"/>
              <a:t> </a:t>
            </a:r>
            <a:r>
              <a:rPr lang="ru-RU" sz="1700" dirty="0"/>
              <a:t>и их близкие родственники</a:t>
            </a:r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695325" y="392844"/>
            <a:ext cx="8990935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КТО</a:t>
            </a:r>
            <a:r>
              <a:rPr lang="ru-RU" dirty="0"/>
              <a:t> </a:t>
            </a:r>
            <a:r>
              <a:rPr lang="ru-RU" dirty="0">
                <a:solidFill>
                  <a:schemeClr val="accent4"/>
                </a:solidFill>
              </a:rPr>
              <a:t>НЕ</a:t>
            </a:r>
            <a:r>
              <a:rPr lang="ru-RU" dirty="0"/>
              <a:t> </a:t>
            </a:r>
            <a:r>
              <a:rPr lang="ru-RU" dirty="0">
                <a:solidFill>
                  <a:schemeClr val="accent6"/>
                </a:solidFill>
              </a:rPr>
              <a:t>МОЖЕТ БЫТЬ ЗАЯВИТЕЛЕМ</a:t>
            </a:r>
          </a:p>
        </p:txBody>
      </p:sp>
    </p:spTree>
    <p:extLst>
      <p:ext uri="{BB962C8B-B14F-4D97-AF65-F5344CB8AC3E}">
        <p14:creationId xmlns:p14="http://schemas.microsoft.com/office/powerpoint/2010/main" val="6014092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3AFD942E-262B-D24D-B59C-86BBDB8ECCD6}"/>
              </a:ext>
            </a:extLst>
          </p:cNvPr>
          <p:cNvSpPr txBox="1">
            <a:spLocks/>
          </p:cNvSpPr>
          <p:nvPr/>
        </p:nvSpPr>
        <p:spPr>
          <a:xfrm>
            <a:off x="603315" y="1045883"/>
            <a:ext cx="11093385" cy="512100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800" b="1" dirty="0">
                <a:solidFill>
                  <a:schemeClr val="accent6"/>
                </a:solidFill>
              </a:rPr>
              <a:t>ЗАЯВИТЕЛЯ: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dirty="0"/>
              <a:t>личная </a:t>
            </a:r>
            <a:r>
              <a:rPr lang="ru-RU" sz="1800" b="1" dirty="0"/>
              <a:t>компетентность</a:t>
            </a:r>
            <a:r>
              <a:rPr lang="ru-RU" sz="1800" dirty="0"/>
              <a:t> и профессиональные </a:t>
            </a:r>
            <a:r>
              <a:rPr lang="ru-RU" sz="1800" b="1" dirty="0"/>
              <a:t>достижения</a:t>
            </a:r>
            <a:r>
              <a:rPr lang="ru-RU" sz="1800" dirty="0"/>
              <a:t>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b="1" dirty="0"/>
              <a:t>лидерские качества </a:t>
            </a:r>
            <a:r>
              <a:rPr lang="ru-RU" sz="1800" dirty="0"/>
              <a:t>и умение управлять командой</a:t>
            </a: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None/>
            </a:pPr>
            <a:endParaRPr lang="ru-RU" sz="1800" dirty="0"/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800" b="1" dirty="0">
                <a:solidFill>
                  <a:schemeClr val="accent6"/>
                </a:solidFill>
              </a:rPr>
              <a:t>ПРОЕКТА: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b="1" dirty="0"/>
              <a:t>соответствие целям конкурса</a:t>
            </a:r>
            <a:r>
              <a:rPr lang="ru-RU" sz="1800" dirty="0"/>
              <a:t> и приоритетам выбранной номинации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b="1" dirty="0"/>
              <a:t>комплексность</a:t>
            </a:r>
            <a:r>
              <a:rPr lang="ru-RU" sz="1800" dirty="0"/>
              <a:t> предлагаемых решений, их применимость для достижения ожидаемых результатов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b="1" dirty="0"/>
              <a:t>актуальность</a:t>
            </a:r>
            <a:r>
              <a:rPr lang="ru-RU" sz="1800" dirty="0"/>
              <a:t> проекта для организации, для музейной сферы, для территории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b="1" dirty="0" err="1"/>
              <a:t>тиражируемость</a:t>
            </a:r>
            <a:r>
              <a:rPr lang="ru-RU" sz="1800" dirty="0"/>
              <a:t>: возможность применения инструментов, продуктов и результатов другими </a:t>
            </a:r>
            <a:r>
              <a:rPr lang="ru-RU" sz="1800" dirty="0" err="1"/>
              <a:t>организациямИ</a:t>
            </a:r>
            <a:r>
              <a:rPr lang="ru-RU" sz="1800" dirty="0"/>
              <a:t>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b="1" dirty="0"/>
              <a:t>партнерский потенциал</a:t>
            </a:r>
            <a:r>
              <a:rPr lang="ru-RU" sz="1800" dirty="0"/>
              <a:t>: участие других профессионалов и организаций, в </a:t>
            </a:r>
            <a:r>
              <a:rPr lang="ru-RU" sz="1800" dirty="0" err="1"/>
              <a:t>т.ч</a:t>
            </a:r>
            <a:r>
              <a:rPr lang="ru-RU" sz="1800" dirty="0"/>
              <a:t>. из других сфер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b="1" dirty="0"/>
              <a:t>риск-менеджмент</a:t>
            </a:r>
            <a:r>
              <a:rPr lang="ru-RU" sz="1800" dirty="0"/>
              <a:t>: оценка возможных рисков и наличие плана их предотвращения/снижения 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b="1" dirty="0"/>
              <a:t>устойчивость</a:t>
            </a:r>
            <a:r>
              <a:rPr lang="ru-RU" sz="1800" dirty="0"/>
              <a:t> проекта после окончания гранта</a:t>
            </a:r>
          </a:p>
          <a:p>
            <a:pPr algn="just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b="1" dirty="0"/>
              <a:t>реалистичность бюджета</a:t>
            </a:r>
            <a:r>
              <a:rPr lang="ru-RU" sz="1800" dirty="0"/>
              <a:t>: соответствие затрат заявленным целям и результатам</a:t>
            </a:r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695325" y="392844"/>
            <a:ext cx="6788085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КРИТЕРИИ ОЦЕНКИ</a:t>
            </a:r>
          </a:p>
        </p:txBody>
      </p:sp>
    </p:spTree>
    <p:extLst>
      <p:ext uri="{BB962C8B-B14F-4D97-AF65-F5344CB8AC3E}">
        <p14:creationId xmlns:p14="http://schemas.microsoft.com/office/powerpoint/2010/main" val="333617112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3AFD942E-262B-D24D-B59C-86BBDB8ECCD6}"/>
              </a:ext>
            </a:extLst>
          </p:cNvPr>
          <p:cNvSpPr txBox="1">
            <a:spLocks/>
          </p:cNvSpPr>
          <p:nvPr/>
        </p:nvSpPr>
        <p:spPr>
          <a:xfrm>
            <a:off x="375655" y="1050379"/>
            <a:ext cx="11490280" cy="53235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>
              <a:lnSpc>
                <a:spcPct val="11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ru-RU" sz="1700" b="1" dirty="0"/>
              <a:t>Заявка, заверенная ПЭП: </a:t>
            </a:r>
            <a:r>
              <a:rPr lang="ru-RU" sz="1700" dirty="0"/>
              <a:t>информация о проекте и бюджет по утвержденной форме.</a:t>
            </a:r>
          </a:p>
          <a:p>
            <a:pPr marL="271463" lvl="0" indent="-271463">
              <a:lnSpc>
                <a:spcPct val="11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ru-RU" sz="1700" b="1" dirty="0"/>
              <a:t>Сканы подтверждающих документов (в .</a:t>
            </a:r>
            <a:r>
              <a:rPr lang="ru-RU" sz="1700" b="1" dirty="0" err="1"/>
              <a:t>pdf</a:t>
            </a:r>
            <a:r>
              <a:rPr lang="ru-RU" sz="1700" b="1" dirty="0"/>
              <a:t> или .</a:t>
            </a:r>
            <a:r>
              <a:rPr lang="ru-RU" sz="1700" b="1" dirty="0" err="1"/>
              <a:t>jpg</a:t>
            </a:r>
            <a:r>
              <a:rPr lang="ru-RU" sz="1700" b="1" dirty="0"/>
              <a:t>): </a:t>
            </a:r>
          </a:p>
          <a:p>
            <a:pPr marL="449263" lvl="0" indent="-177800">
              <a:lnSpc>
                <a:spcPct val="110000"/>
              </a:lnSpc>
              <a:spcBef>
                <a:spcPts val="600"/>
              </a:spcBef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sz="1700" dirty="0"/>
              <a:t>справка от работодателя заявителя, идентифицирующая заявителя и подтверждающая: </a:t>
            </a:r>
          </a:p>
          <a:p>
            <a:pPr marL="627063" indent="-177800">
              <a:lnSpc>
                <a:spcPct val="110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ru-RU" sz="1700" dirty="0"/>
              <a:t>факт работы в организации, форму занятости, период работы и должность; </a:t>
            </a:r>
          </a:p>
          <a:p>
            <a:pPr marL="627063" indent="-177800">
              <a:lnSpc>
                <a:spcPct val="110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ru-RU" sz="1700" dirty="0"/>
              <a:t>что проект соответствует приоритетам, стратегии, плану развития или направлению работы заявителя </a:t>
            </a:r>
          </a:p>
          <a:p>
            <a:pPr marL="449263" indent="-177800">
              <a:lnSpc>
                <a:spcPct val="110000"/>
              </a:lnSpc>
              <a:spcBef>
                <a:spcPts val="600"/>
              </a:spcBef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sz="1700" dirty="0"/>
              <a:t>сведения о смене ФИО заявителя (при наличии); </a:t>
            </a:r>
          </a:p>
          <a:p>
            <a:pPr marL="449263" indent="-177800">
              <a:lnSpc>
                <a:spcPct val="110000"/>
              </a:lnSpc>
              <a:spcBef>
                <a:spcPts val="600"/>
              </a:spcBef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sz="1700" dirty="0"/>
              <a:t>устав организации (со всеми изменениями); </a:t>
            </a:r>
          </a:p>
          <a:p>
            <a:pPr marL="449263" indent="-177800">
              <a:lnSpc>
                <a:spcPct val="110000"/>
              </a:lnSpc>
              <a:spcBef>
                <a:spcPts val="600"/>
              </a:spcBef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sz="1700" dirty="0"/>
              <a:t>сведения о юридическом лице из единого государственного реестра юридических лиц; </a:t>
            </a:r>
          </a:p>
          <a:p>
            <a:pPr marL="449263" indent="-177800">
              <a:lnSpc>
                <a:spcPct val="110000"/>
              </a:lnSpc>
              <a:spcBef>
                <a:spcPts val="600"/>
              </a:spcBef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sz="1700" dirty="0"/>
              <a:t>письмо за подписью главного бухгалтера организации, подтверждающее: </a:t>
            </a:r>
          </a:p>
          <a:p>
            <a:pPr marL="627063" lvl="0" indent="-177800">
              <a:lnSpc>
                <a:spcPct val="110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ru-RU" sz="1700" dirty="0"/>
              <a:t>факт ознакомления с бюджетом проекта с указанием запрашиваемой суммы; </a:t>
            </a:r>
          </a:p>
          <a:p>
            <a:pPr marL="627063" indent="-177800">
              <a:lnSpc>
                <a:spcPct val="110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ru-RU" sz="1700" dirty="0"/>
              <a:t>наличие и источники </a:t>
            </a:r>
            <a:r>
              <a:rPr lang="ru-RU" sz="1700" dirty="0" err="1"/>
              <a:t>софинансирования</a:t>
            </a:r>
            <a:r>
              <a:rPr lang="ru-RU" sz="1700" dirty="0"/>
              <a:t> с указанием суммы (при наличии);</a:t>
            </a:r>
          </a:p>
          <a:p>
            <a:pPr marL="627063" lvl="0" indent="-177800">
              <a:lnSpc>
                <a:spcPct val="110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ru-RU" sz="1700" dirty="0"/>
              <a:t>готовность принять грант в случае победы заявителя в конкурсе; </a:t>
            </a:r>
          </a:p>
          <a:p>
            <a:pPr marL="627063" lvl="0" indent="-177800">
              <a:lnSpc>
                <a:spcPct val="110000"/>
              </a:lnSpc>
              <a:spcBef>
                <a:spcPts val="600"/>
              </a:spcBef>
              <a:buFont typeface="Symbol" panose="05050102010706020507" pitchFamily="18" charset="2"/>
              <a:buChar char="-"/>
            </a:pPr>
            <a:r>
              <a:rPr lang="ru-RU" sz="1700" dirty="0"/>
              <a:t>согласие предоставить финансовый отчет об использовании гранта по утвержденной форме.</a:t>
            </a:r>
          </a:p>
          <a:p>
            <a:pPr marL="271463" indent="-271463">
              <a:lnSpc>
                <a:spcPct val="11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ru-RU" sz="1700" b="1" dirty="0"/>
              <a:t>Заверения Заявителя (отметки в разделе ЛК)</a:t>
            </a:r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695325" y="392844"/>
            <a:ext cx="6788085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ПОДАВАЕМЫЕ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27488373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/>
          </p:cNvSpPr>
          <p:nvPr/>
        </p:nvSpPr>
        <p:spPr>
          <a:xfrm>
            <a:off x="577677" y="456639"/>
            <a:ext cx="6788085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ДОПУСТИМЫЕ РАСХОДЫ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17501" y="1028791"/>
            <a:ext cx="11595100" cy="52609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оплата работы штатных сотрудников и привлеченных специалистов</a:t>
            </a:r>
          </a:p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создание продуктов (исследования, экспозиции, выставки, концепции, методики, маршруты, образовательный и просветительский мультимедиа-контент и т.п.)</a:t>
            </a:r>
          </a:p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обустройство помещений, где будет реализован проект </a:t>
            </a:r>
          </a:p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приобретение компьютерной, видео-, аудио-, фото- техники, программного обеспечения, комплектующих материалов к технике и сопутствующие расходы</a:t>
            </a:r>
          </a:p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приобретение оборудования (реабилитационное, игровое, осветительные приборы и др.), комплектующих материалов и сопутствующие расходы</a:t>
            </a:r>
          </a:p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проведение мероприятий (очные и дистанционные форматы)</a:t>
            </a:r>
          </a:p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приобретение литературы, цифрового контента, баз данных, подписка в интернет-библиотеках</a:t>
            </a:r>
          </a:p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информационная поддержка, продвижение в </a:t>
            </a:r>
            <a:r>
              <a:rPr lang="ru-RU" sz="1700" dirty="0" err="1"/>
              <a:t>соц</a:t>
            </a:r>
            <a:r>
              <a:rPr lang="ru-RU" sz="1700" dirty="0"/>
              <a:t> сетях</a:t>
            </a:r>
            <a:r>
              <a:rPr lang="en-US" sz="1700" dirty="0"/>
              <a:t> </a:t>
            </a:r>
            <a:endParaRPr lang="ru-RU" sz="1700" dirty="0"/>
          </a:p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поездки по проекту: авиаперелеты, проезд ж/д и автотранспортом, проживание, питание </a:t>
            </a:r>
          </a:p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иные расходы, связанные с реализацией проекта (оплата доступа и сервисов интернет, мобильная связь) </a:t>
            </a:r>
          </a:p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административно-хозяйственные расходы (не более 10% от общей суммы по остальным статьям бюджета)</a:t>
            </a:r>
          </a:p>
          <a:p>
            <a:pPr marL="285750" indent="-285750" algn="just">
              <a:lnSpc>
                <a:spcPct val="110000"/>
              </a:lnSpc>
              <a:spcBef>
                <a:spcPts val="4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dirty="0"/>
              <a:t>фрагментарное восстановление или консервация объекта индустриального наследия в его нынешнем состоянии (не более 30% от максимальной суммы для номинации)</a:t>
            </a:r>
          </a:p>
        </p:txBody>
      </p:sp>
    </p:spTree>
    <p:extLst>
      <p:ext uri="{BB962C8B-B14F-4D97-AF65-F5344CB8AC3E}">
        <p14:creationId xmlns:p14="http://schemas.microsoft.com/office/powerpoint/2010/main" val="40229652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3AFD942E-262B-D24D-B59C-86BBDB8ECCD6}"/>
              </a:ext>
            </a:extLst>
          </p:cNvPr>
          <p:cNvSpPr txBox="1">
            <a:spLocks/>
          </p:cNvSpPr>
          <p:nvPr/>
        </p:nvSpPr>
        <p:spPr>
          <a:xfrm>
            <a:off x="380028" y="1045883"/>
            <a:ext cx="5431971" cy="503727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>
              <a:lnSpc>
                <a:spcPct val="100000"/>
              </a:lnSpc>
              <a:spcAft>
                <a:spcPts val="300"/>
              </a:spcAft>
              <a:buClr>
                <a:schemeClr val="accent4"/>
              </a:buClr>
              <a:buFont typeface="Tahoma" panose="020B0604030504040204" pitchFamily="34" charset="0"/>
              <a:buChar char="×"/>
              <a:defRPr sz="1700"/>
            </a:lvl1pPr>
          </a:lstStyle>
          <a:p>
            <a:pPr>
              <a:spcAft>
                <a:spcPts val="400"/>
              </a:spcAft>
            </a:pPr>
            <a:r>
              <a:rPr lang="ru-RU" sz="1600" dirty="0"/>
              <a:t>погашение задолженностей, сборов, штрафов, пеней, кредитов; </a:t>
            </a:r>
          </a:p>
          <a:p>
            <a:pPr>
              <a:spcAft>
                <a:spcPts val="400"/>
              </a:spcAft>
            </a:pPr>
            <a:r>
              <a:rPr lang="ru-RU" sz="1600" dirty="0"/>
              <a:t>выплата процентов за использование заемного капитала; </a:t>
            </a:r>
          </a:p>
          <a:p>
            <a:pPr>
              <a:spcAft>
                <a:spcPts val="400"/>
              </a:spcAft>
            </a:pPr>
            <a:r>
              <a:rPr lang="ru-RU" sz="1600" dirty="0"/>
              <a:t>приобретение ценных бумаг; </a:t>
            </a:r>
          </a:p>
          <a:p>
            <a:pPr>
              <a:spcAft>
                <a:spcPts val="400"/>
              </a:spcAft>
            </a:pPr>
            <a:r>
              <a:rPr lang="ru-RU" sz="1600" dirty="0"/>
              <a:t>предоставление займов; </a:t>
            </a:r>
          </a:p>
          <a:p>
            <a:pPr>
              <a:spcAft>
                <a:spcPts val="400"/>
              </a:spcAft>
            </a:pPr>
            <a:r>
              <a:rPr lang="ru-RU" sz="1600" dirty="0"/>
              <a:t>взносы в хозяйственные общества; </a:t>
            </a:r>
          </a:p>
          <a:p>
            <a:pPr>
              <a:spcAft>
                <a:spcPts val="400"/>
              </a:spcAft>
            </a:pPr>
            <a:r>
              <a:rPr lang="ru-RU" sz="1600" dirty="0"/>
              <a:t>денежные подарки, призы; </a:t>
            </a:r>
          </a:p>
          <a:p>
            <a:pPr>
              <a:spcAft>
                <a:spcPts val="400"/>
              </a:spcAft>
            </a:pPr>
            <a:r>
              <a:rPr lang="ru-RU" sz="1600" dirty="0"/>
              <a:t>приобретение алкогольной и табачной продукции, предметов роскоши; </a:t>
            </a:r>
          </a:p>
          <a:p>
            <a:pPr>
              <a:spcAft>
                <a:spcPts val="400"/>
              </a:spcAft>
            </a:pPr>
            <a:r>
              <a:rPr lang="ru-RU" sz="1600" dirty="0"/>
              <a:t>приобретение недвижимого имущества, включая земельные участки; </a:t>
            </a:r>
          </a:p>
          <a:p>
            <a:pPr>
              <a:spcAft>
                <a:spcPts val="400"/>
              </a:spcAft>
            </a:pPr>
            <a:r>
              <a:rPr lang="ru-RU" sz="1600" dirty="0"/>
              <a:t>капитальное строительство новых зданий, капитальный ремонт; </a:t>
            </a:r>
          </a:p>
          <a:p>
            <a:pPr>
              <a:spcAft>
                <a:spcPts val="400"/>
              </a:spcAft>
            </a:pPr>
            <a:r>
              <a:rPr lang="ru-RU" sz="1600" dirty="0"/>
              <a:t>авиаперелет классом выше экономического (бизнес-класс, первый класс и пр.) или проезд ж/д транспортом классом выше купе (СВ, люкс, 1 класс);</a:t>
            </a:r>
          </a:p>
          <a:p>
            <a:pPr>
              <a:spcAft>
                <a:spcPts val="400"/>
              </a:spcAft>
            </a:pPr>
            <a:r>
              <a:rPr lang="ru-RU" sz="1600" dirty="0"/>
              <a:t>проживание в номерах категории выше «Стандарт»;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D1236C-1097-4962-8B0E-1074CDAF5FEE}"/>
              </a:ext>
            </a:extLst>
          </p:cNvPr>
          <p:cNvSpPr txBox="1"/>
          <p:nvPr/>
        </p:nvSpPr>
        <p:spPr>
          <a:xfrm>
            <a:off x="6364906" y="1028791"/>
            <a:ext cx="5458214" cy="51809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Aft>
                <a:spcPts val="4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платные публикации в СМИ и специализированных изданиях; </a:t>
            </a:r>
          </a:p>
          <a:p>
            <a:pPr>
              <a:lnSpc>
                <a:spcPct val="100000"/>
              </a:lnSpc>
              <a:spcAft>
                <a:spcPts val="4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реклама (за исключением онлайн-продвижения в поисковых системах и социальных сетях, социальной рекламы); </a:t>
            </a:r>
          </a:p>
          <a:p>
            <a:pPr>
              <a:lnSpc>
                <a:spcPct val="100000"/>
              </a:lnSpc>
              <a:spcAft>
                <a:spcPts val="4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непредвиденные расходы, не предусмотренные планом и бюджетом Проекта и не связанные напрямую с разработкой музейного проекта;</a:t>
            </a:r>
          </a:p>
          <a:p>
            <a:pPr>
              <a:spcAft>
                <a:spcPts val="4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представительские расходы, в </a:t>
            </a:r>
            <a:r>
              <a:rPr lang="ru-RU" sz="1600" dirty="0" err="1"/>
              <a:t>т.ч</a:t>
            </a:r>
            <a:r>
              <a:rPr lang="ru-RU" sz="1600" dirty="0"/>
              <a:t>. на проведение официальных приемов, деловых обедов, посещение культурно-зрелищных мероприятий; </a:t>
            </a:r>
          </a:p>
          <a:p>
            <a:pPr>
              <a:spcAft>
                <a:spcPts val="4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приобретение культурных ценностей, пополнение архивных и других фондом и/или их автоматизация; </a:t>
            </a:r>
          </a:p>
          <a:p>
            <a:pPr>
              <a:lnSpc>
                <a:spcPct val="100000"/>
              </a:lnSpc>
              <a:spcAft>
                <a:spcPts val="4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приобретение транспортных средств; </a:t>
            </a:r>
          </a:p>
          <a:p>
            <a:pPr>
              <a:lnSpc>
                <a:spcPct val="100000"/>
              </a:lnSpc>
              <a:spcAft>
                <a:spcPts val="4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изучение иностранных языков; </a:t>
            </a:r>
            <a:endParaRPr lang="ru-RU" sz="1600" b="1" dirty="0"/>
          </a:p>
          <a:p>
            <a:pPr>
              <a:lnSpc>
                <a:spcPct val="100000"/>
              </a:lnSpc>
              <a:spcAft>
                <a:spcPts val="4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передача средств гражданам или организациям, в т.ч. предоставление им пожертвований/ грантов/ иной помощи в денежной форме; </a:t>
            </a:r>
          </a:p>
          <a:p>
            <a:pPr>
              <a:lnSpc>
                <a:spcPct val="100000"/>
              </a:lnSpc>
              <a:spcAft>
                <a:spcPts val="400"/>
              </a:spcAft>
              <a:buClr>
                <a:schemeClr val="accent4"/>
              </a:buClr>
              <a:buFont typeface="Tahoma" panose="020B0604030504040204" pitchFamily="34" charset="0"/>
              <a:buChar char="×"/>
            </a:pPr>
            <a:r>
              <a:rPr lang="ru-RU" sz="1600" dirty="0"/>
              <a:t>формирование и пополнение целевого капитала.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695325" y="392844"/>
            <a:ext cx="6788085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НЕДОПУСТИМЫЕ РАСХОДЫ</a:t>
            </a:r>
          </a:p>
        </p:txBody>
      </p:sp>
    </p:spTree>
    <p:extLst>
      <p:ext uri="{BB962C8B-B14F-4D97-AF65-F5344CB8AC3E}">
        <p14:creationId xmlns:p14="http://schemas.microsoft.com/office/powerpoint/2010/main" val="34545110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Конкурс</a:t>
            </a:r>
            <a:r>
              <a:rPr lang="en-US" sz="3200" dirty="0"/>
              <a:t> “</a:t>
            </a:r>
            <a:r>
              <a:rPr lang="ru-RU" sz="3200" dirty="0"/>
              <a:t>музейный десант</a:t>
            </a:r>
            <a:r>
              <a:rPr lang="en-US" sz="3200" dirty="0"/>
              <a:t>”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2395663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49025" y="3713754"/>
            <a:ext cx="8621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9600" b="0" kern="2500" baseline="0" dirty="0">
                <a:solidFill>
                  <a:srgbClr val="00ACA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82663" y="4176146"/>
            <a:ext cx="10736757" cy="1277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i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Мы развиваем культуру благотворительности, объединяя вокруг себя активных творческих профессионалов, которые участвуют в решении общественно значимых задач и добиваются устойчивых социальных изменений. Мы открываем возможности для появления новых идей и создаем условия для их воплощения.</a:t>
            </a:r>
          </a:p>
        </p:txBody>
      </p:sp>
      <p:sp>
        <p:nvSpPr>
          <p:cNvPr id="7" name="Текст 1"/>
          <p:cNvSpPr txBox="1">
            <a:spLocks/>
          </p:cNvSpPr>
          <p:nvPr/>
        </p:nvSpPr>
        <p:spPr>
          <a:xfrm>
            <a:off x="956855" y="458495"/>
            <a:ext cx="9872691" cy="733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/>
              <a:t>О ФОНДЕ</a:t>
            </a:r>
          </a:p>
        </p:txBody>
      </p:sp>
      <p:sp>
        <p:nvSpPr>
          <p:cNvPr id="8" name="Текст 2"/>
          <p:cNvSpPr txBox="1">
            <a:spLocks/>
          </p:cNvSpPr>
          <p:nvPr/>
        </p:nvSpPr>
        <p:spPr>
          <a:xfrm>
            <a:off x="982663" y="1216952"/>
            <a:ext cx="10736757" cy="2865367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ru-RU" sz="1800" dirty="0"/>
              <a:t>Благотворительный фонд Владимира Потанина – один из первых частных фондов в современной России. Был создан в 1999 году предпринимателем Владимиром Потаниным для реализации масштабных программ в сфере образования, культуры и развития филантропии.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ru-RU" sz="1800" dirty="0"/>
              <a:t>Фонд входит в состав Европейского центра фондов, а также Российского Форума Доноров, являясь, кроме того, одним из его учредителей. Сотрудники Фонда активно участвуют в формировании и развитии профессионального благотворительного сообщества в России, продвижении лучших практик и современных методик в сфере филантропии.</a:t>
            </a:r>
          </a:p>
          <a:p>
            <a:pPr marL="0" indent="0" algn="just"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None/>
            </a:pPr>
            <a:r>
              <a:rPr lang="ru-RU" sz="1800" dirty="0"/>
              <a:t>Фонд финансируется из средств Владимира Потанина.</a:t>
            </a:r>
          </a:p>
        </p:txBody>
      </p:sp>
    </p:spTree>
    <p:extLst>
      <p:ext uri="{BB962C8B-B14F-4D97-AF65-F5344CB8AC3E}">
        <p14:creationId xmlns:p14="http://schemas.microsoft.com/office/powerpoint/2010/main" val="14656883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7836" y="2069776"/>
            <a:ext cx="10659035" cy="36686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chemeClr val="accent6"/>
                </a:solidFill>
              </a:rPr>
              <a:t>ЦЕЛИ КОНКУРСА: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повышение открытости российских музейных организаций к внедрению инновационных подходов из музейной отрасли и смежных областей;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продвижение ведущих российских музейных организаций в мировом профессиональном сообществе и распространение их успешных практик на международном уровне;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расширение партнерств и сетевого (предполагающего участие более чем 2-х партнеров) взаимодействия между музейными профессионалами и между музейными организациями в решении значимых для общества задач;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укрепление престижа музейных профессий, содействие росту профессиональной и социальной компетентности сотрудников российских музейных организаций.</a:t>
            </a:r>
          </a:p>
        </p:txBody>
      </p:sp>
      <p:sp>
        <p:nvSpPr>
          <p:cNvPr id="3" name="Текст 1"/>
          <p:cNvSpPr txBox="1">
            <a:spLocks/>
          </p:cNvSpPr>
          <p:nvPr/>
        </p:nvSpPr>
        <p:spPr>
          <a:xfrm>
            <a:off x="577836" y="455752"/>
            <a:ext cx="9340535" cy="5721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accent6"/>
                </a:solidFill>
              </a:rPr>
              <a:t>МУЗЕЙНЫЙ ДЕСАНТ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695325" y="1270366"/>
            <a:ext cx="106590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300"/>
              </a:spcAft>
              <a:buClr>
                <a:schemeClr val="accent6"/>
              </a:buClr>
            </a:pPr>
            <a:r>
              <a:rPr lang="ru-RU" dirty="0"/>
              <a:t>Поддержка профессиональной мобильности музейных специалистов.</a:t>
            </a:r>
          </a:p>
        </p:txBody>
      </p:sp>
    </p:spTree>
    <p:extLst>
      <p:ext uri="{BB962C8B-B14F-4D97-AF65-F5344CB8AC3E}">
        <p14:creationId xmlns:p14="http://schemas.microsoft.com/office/powerpoint/2010/main" val="1913913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1"/>
          <p:cNvSpPr txBox="1">
            <a:spLocks/>
          </p:cNvSpPr>
          <p:nvPr/>
        </p:nvSpPr>
        <p:spPr>
          <a:xfrm>
            <a:off x="594849" y="455247"/>
            <a:ext cx="9340535" cy="5721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accent6"/>
                </a:solidFill>
              </a:rPr>
              <a:t>ФОРМАТ КОНКУРСА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94211AFC-8A6C-4A51-B99F-118AC8D40079}"/>
              </a:ext>
            </a:extLst>
          </p:cNvPr>
          <p:cNvSpPr/>
          <p:nvPr/>
        </p:nvSpPr>
        <p:spPr>
          <a:xfrm>
            <a:off x="586382" y="1052879"/>
            <a:ext cx="10952389" cy="46966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Номинации:</a:t>
            </a:r>
          </a:p>
          <a:p>
            <a:pPr marL="0" lvl="1" algn="just">
              <a:lnSpc>
                <a:spcPct val="120000"/>
              </a:lnSpc>
              <a:spcAft>
                <a:spcPts val="600"/>
              </a:spcAft>
              <a:buClr>
                <a:schemeClr val="tx2"/>
              </a:buClr>
            </a:pPr>
            <a:r>
              <a:rPr lang="ru-RU" b="1" dirty="0"/>
              <a:t>«Индивидуальная траектория»: </a:t>
            </a:r>
            <a:r>
              <a:rPr lang="ru-RU" dirty="0"/>
              <a:t>для физических лиц – сотрудников организаций </a:t>
            </a:r>
            <a:r>
              <a:rPr lang="ru-RU" b="1" dirty="0"/>
              <a:t>«Институциональный опыт»: </a:t>
            </a:r>
            <a:r>
              <a:rPr lang="ru-RU" dirty="0"/>
              <a:t>для юридических лиц </a:t>
            </a:r>
          </a:p>
          <a:p>
            <a:pPr marL="0" lvl="1" algn="just">
              <a:lnSpc>
                <a:spcPct val="120000"/>
              </a:lnSpc>
              <a:spcAft>
                <a:spcPts val="600"/>
              </a:spcAft>
              <a:buClr>
                <a:schemeClr val="tx2"/>
              </a:buClr>
            </a:pPr>
            <a:r>
              <a:rPr lang="ru-RU" dirty="0"/>
              <a:t>В номинации «Институциональный опыт» организация может:</a:t>
            </a:r>
          </a:p>
          <a:p>
            <a:pPr marL="533400" lvl="1" indent="-261938" algn="just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dirty="0"/>
              <a:t>осваивать новые знания;</a:t>
            </a:r>
          </a:p>
          <a:p>
            <a:pPr marL="533400" lvl="1" indent="-261938" algn="just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dirty="0"/>
              <a:t>транслировать свои знания коллегам по сектору или по региону.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Конкурсы проводятся в несколько циклов ежегодно. В 2021 г. заявки принимаются до конца декабря.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Начинать работу с заявкой можно в любой момент. Подавать – в любой из циклов в зависимости от сроков индивидуальной программы или проекта: </a:t>
            </a:r>
            <a:endParaRPr lang="en-US" dirty="0"/>
          </a:p>
          <a:p>
            <a:pPr marL="533400" lvl="1" indent="-261938" algn="just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dirty="0"/>
              <a:t>не ранее 1 и не позднее 6 месяцев с даты объявления победителей соответствующего цикла.</a:t>
            </a:r>
          </a:p>
          <a:p>
            <a:pPr marL="285750" indent="-285750" algn="just">
              <a:lnSpc>
                <a:spcPct val="120000"/>
              </a:lnSpc>
              <a:spcAft>
                <a:spcPts val="600"/>
              </a:spcAft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Итоги подводятся каждые 2 месяца при условии </a:t>
            </a:r>
            <a:r>
              <a:rPr lang="ru-RU" dirty="0" err="1"/>
              <a:t>непревышения</a:t>
            </a:r>
            <a:r>
              <a:rPr lang="ru-RU" dirty="0"/>
              <a:t> общего грантового фонда.</a:t>
            </a:r>
          </a:p>
        </p:txBody>
      </p:sp>
    </p:spTree>
    <p:extLst>
      <p:ext uri="{BB962C8B-B14F-4D97-AF65-F5344CB8AC3E}">
        <p14:creationId xmlns:p14="http://schemas.microsoft.com/office/powerpoint/2010/main" val="1449104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382" y="1249104"/>
            <a:ext cx="10674285" cy="47171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dirty="0">
                <a:effectLst/>
                <a:ea typeface="Times New Roman" panose="02020603050405020304" pitchFamily="18" charset="0"/>
              </a:rPr>
              <a:t>Профессиональное развитие в России и/или за рубежом </a:t>
            </a:r>
            <a:r>
              <a:rPr lang="ru-RU" dirty="0">
                <a:ea typeface="Times New Roman" panose="02020603050405020304" pitchFamily="18" charset="0"/>
              </a:rPr>
              <a:t>по самостоятельно сформированным программам</a:t>
            </a:r>
            <a:r>
              <a:rPr lang="ru-RU" sz="1800" dirty="0">
                <a:effectLst/>
                <a:ea typeface="Times New Roman" panose="02020603050405020304" pitchFamily="18" charset="0"/>
              </a:rPr>
              <a:t>: индивидуальные стажировки, программы повышения квалификации, образовательные курсы, семинары, конференции, мастер-классы и др.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dirty="0">
                <a:effectLst/>
                <a:ea typeface="Times New Roman" panose="02020603050405020304" pitchFamily="18" charset="0"/>
              </a:rPr>
              <a:t>Обучение на нескольких курсах или программах, стажировки в одной или нескольких организациях, участие в нескольких профессиональных событиях.</a:t>
            </a:r>
            <a:endParaRPr lang="ru-RU" dirty="0"/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dirty="0"/>
              <a:t>Возможность изучать опыт в своей предметной области и в смежных: образование, медиа, </a:t>
            </a:r>
            <a:r>
              <a:rPr lang="en-US" dirty="0"/>
              <a:t>IT</a:t>
            </a:r>
            <a:r>
              <a:rPr lang="ru-RU" dirty="0"/>
              <a:t>, менеджмент и пр.</a:t>
            </a:r>
          </a:p>
          <a:p>
            <a:pPr marL="285750" indent="-285750" algn="just">
              <a:lnSpc>
                <a:spcPct val="110000"/>
              </a:lnSpc>
              <a:spcAft>
                <a:spcPts val="6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dirty="0">
                <a:effectLst/>
                <a:ea typeface="Times New Roman" panose="02020603050405020304" pitchFamily="18" charset="0"/>
              </a:rPr>
              <a:t>Разовое участие в конференциях, форумах, семинарах, фестивалях, участие в текущей работе центров, рабочих групп, комитетов, коллегий и т.п. может быть только дополнительным компонентом.</a:t>
            </a:r>
          </a:p>
          <a:p>
            <a:pPr marL="285750" marR="90170" indent="-285750" algn="just"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dirty="0"/>
              <a:t>Очные, заочные, онлайн, смешанные форматы.</a:t>
            </a:r>
          </a:p>
          <a:p>
            <a:pPr algn="just">
              <a:lnSpc>
                <a:spcPct val="110000"/>
              </a:lnSpc>
              <a:spcBef>
                <a:spcPts val="1200"/>
              </a:spcBef>
            </a:pPr>
            <a:r>
              <a:rPr lang="ru-RU" b="1" dirty="0">
                <a:solidFill>
                  <a:schemeClr val="accent6"/>
                </a:solidFill>
              </a:rPr>
              <a:t>Продолжительность </a:t>
            </a:r>
            <a:r>
              <a:rPr lang="ru-RU" dirty="0"/>
              <a:t>до 6месяцев</a:t>
            </a:r>
          </a:p>
          <a:p>
            <a:pPr algn="just">
              <a:lnSpc>
                <a:spcPct val="110000"/>
              </a:lnSpc>
              <a:spcBef>
                <a:spcPts val="600"/>
              </a:spcBef>
            </a:pPr>
            <a:r>
              <a:rPr lang="ru-RU" b="1" dirty="0">
                <a:solidFill>
                  <a:schemeClr val="accent6"/>
                </a:solidFill>
              </a:rPr>
              <a:t>Благотворительная помощь </a:t>
            </a:r>
            <a:r>
              <a:rPr lang="ru-RU" dirty="0"/>
              <a:t>до 300 тыс. рублей. </a:t>
            </a:r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577836" y="455752"/>
            <a:ext cx="9340535" cy="5721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accent6"/>
                </a:solidFill>
              </a:rPr>
              <a:t>ИНДИВИДУАЛЬНАЯ ТРАЕКТОРИЯ (для физических лиц)</a:t>
            </a:r>
          </a:p>
        </p:txBody>
      </p:sp>
    </p:spTree>
    <p:extLst>
      <p:ext uri="{BB962C8B-B14F-4D97-AF65-F5344CB8AC3E}">
        <p14:creationId xmlns:p14="http://schemas.microsoft.com/office/powerpoint/2010/main" val="162626032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86383" y="1142777"/>
            <a:ext cx="10691218" cy="51275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marR="90170" indent="-285750" algn="just">
              <a:spcAft>
                <a:spcPts val="6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dirty="0">
                <a:latin typeface="Tahoma" panose="020B0604030504040204" pitchFamily="34" charset="0"/>
                <a:cs typeface="Tahoma" panose="020B0604030504040204" pitchFamily="34" charset="0"/>
              </a:rPr>
              <a:t>Проекты профессионального развития для сотрудников самой организации или трансляция ее лучших практик и наработок для профессионального сообщества:</a:t>
            </a:r>
          </a:p>
          <a:p>
            <a:pPr marL="541338" marR="90170" lvl="1" indent="-269875" algn="just">
              <a:spcAft>
                <a:spcPts val="6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dirty="0"/>
              <a:t>проведение для сотрудников Организации-участника или партнерских организаций семинаров, кураторских школ, акселерационных программ, консультаций, мастер-классов, тренингов, лабораторий, программ повышения квалификации, групповых стажировок</a:t>
            </a:r>
          </a:p>
          <a:p>
            <a:pPr marL="541338" marR="90170" lvl="1" indent="-269875" algn="just">
              <a:spcAft>
                <a:spcPts val="6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dirty="0"/>
              <a:t>разработка с командой Организации-участника концепций, стратегий, планов развития, программ, платформенных решений и др.</a:t>
            </a:r>
          </a:p>
          <a:p>
            <a:pPr marL="541338" marR="90170" lvl="1" indent="-269875" algn="just">
              <a:spcAft>
                <a:spcPts val="6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dirty="0"/>
              <a:t>организация таких мероприятий силами специалистов Организации-участника для сотрудников других организаций региона и/или организаций из смежных областей деятельности</a:t>
            </a:r>
          </a:p>
          <a:p>
            <a:pPr marL="285750" marR="90170" indent="-285750" algn="just">
              <a:spcAft>
                <a:spcPts val="6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dirty="0">
                <a:latin typeface="Tahoma" panose="020B0604030504040204" pitchFamily="34" charset="0"/>
                <a:cs typeface="Tahoma" panose="020B0604030504040204" pitchFamily="34" charset="0"/>
              </a:rPr>
              <a:t>Тематика проекта должна соответствовать приоритетным направлениям развития Организации-участника</a:t>
            </a:r>
          </a:p>
          <a:p>
            <a:pPr marL="285750" marR="90170" indent="-285750" algn="just"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dirty="0">
                <a:latin typeface="Tahoma" panose="020B0604030504040204" pitchFamily="34" charset="0"/>
                <a:cs typeface="Tahoma" panose="020B0604030504040204" pitchFamily="34" charset="0"/>
              </a:rPr>
              <a:t>Очные, онлайн, смешанные форматы.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ru-RU" b="1" dirty="0">
                <a:solidFill>
                  <a:schemeClr val="accent6"/>
                </a:solidFill>
              </a:rPr>
              <a:t>Продолжительность </a:t>
            </a:r>
            <a:r>
              <a:rPr lang="ru-RU" dirty="0"/>
              <a:t>от 6 до 12 месяцев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b="1" dirty="0">
                <a:solidFill>
                  <a:schemeClr val="accent6"/>
                </a:solidFill>
              </a:rPr>
              <a:t>Гранты </a:t>
            </a:r>
            <a:r>
              <a:rPr lang="ru-RU" dirty="0"/>
              <a:t>до 750 тыс. рублей. </a:t>
            </a:r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577836" y="455752"/>
            <a:ext cx="9340535" cy="5721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accent6"/>
                </a:solidFill>
              </a:rPr>
              <a:t>ИНСТИТУЦИОНАЛЬНЫЙ ОПЫТ (для юридических лиц)</a:t>
            </a:r>
          </a:p>
        </p:txBody>
      </p:sp>
    </p:spTree>
    <p:extLst>
      <p:ext uri="{BB962C8B-B14F-4D97-AF65-F5344CB8AC3E}">
        <p14:creationId xmlns:p14="http://schemas.microsoft.com/office/powerpoint/2010/main" val="2107692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603315" y="456639"/>
            <a:ext cx="11181248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ТЕМАТИКА ИНДИВИДУАЛЬНЫХ ТРАЕКТОРИЙ И ПРОЕКТОВ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3AFD942E-262B-D24D-B59C-86BBDB8ECCD6}"/>
              </a:ext>
            </a:extLst>
          </p:cNvPr>
          <p:cNvSpPr txBox="1">
            <a:spLocks/>
          </p:cNvSpPr>
          <p:nvPr/>
        </p:nvSpPr>
        <p:spPr>
          <a:xfrm>
            <a:off x="603315" y="1311696"/>
            <a:ext cx="10640418" cy="4121541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●"/>
            </a:pPr>
            <a:r>
              <a:rPr lang="ru-RU" sz="1800" dirty="0"/>
              <a:t>музейная деятельность: экспозиционная, выставочная, реставрация, хранение, проектирование, образовательные программы и др.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●"/>
            </a:pPr>
            <a:r>
              <a:rPr lang="ru-RU" sz="1800" dirty="0"/>
              <a:t>управление организациями: планирование, продвижение, работа с аудиторией, формирование партнерств, мониторинг и оценка и др.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●"/>
            </a:pPr>
            <a:r>
              <a:rPr lang="ru-RU" sz="1800" dirty="0"/>
              <a:t>маркетинг и коммуникации, включая </a:t>
            </a:r>
            <a:r>
              <a:rPr lang="ru-RU" sz="1800" dirty="0" err="1"/>
              <a:t>event</a:t>
            </a:r>
            <a:r>
              <a:rPr lang="ru-RU" sz="1800" dirty="0"/>
              <a:t>-менеджмент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●"/>
            </a:pPr>
            <a:r>
              <a:rPr lang="ru-RU" sz="1800" dirty="0" err="1"/>
              <a:t>фандрайзинг</a:t>
            </a:r>
            <a:endParaRPr lang="ru-RU" sz="1800" dirty="0"/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●"/>
            </a:pPr>
            <a:r>
              <a:rPr lang="ru-RU" sz="1800" dirty="0"/>
              <a:t>использование цифровых технологий</a:t>
            </a:r>
          </a:p>
          <a:p>
            <a:pPr algn="just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Courier New" panose="02070309020205020404" pitchFamily="49" charset="0"/>
              <a:buChar char="●"/>
            </a:pPr>
            <a:r>
              <a:rPr lang="ru-RU" sz="1800" dirty="0"/>
              <a:t>социальные навыки: аналитическое и критическое мышление, работа в команде, индивидуальные коммуникации, разрешение конфликтов, самоорганизация и самодисциплина</a:t>
            </a:r>
          </a:p>
        </p:txBody>
      </p:sp>
    </p:spTree>
    <p:extLst>
      <p:ext uri="{BB962C8B-B14F-4D97-AF65-F5344CB8AC3E}">
        <p14:creationId xmlns:p14="http://schemas.microsoft.com/office/powerpoint/2010/main" val="17990738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1">
            <a:extLst>
              <a:ext uri="{FF2B5EF4-FFF2-40B4-BE49-F238E27FC236}">
                <a16:creationId xmlns:a16="http://schemas.microsoft.com/office/drawing/2014/main" id="{14850DEB-6656-468D-B4AA-0A1876C5ADA0}"/>
              </a:ext>
            </a:extLst>
          </p:cNvPr>
          <p:cNvSpPr txBox="1">
            <a:spLocks/>
          </p:cNvSpPr>
          <p:nvPr/>
        </p:nvSpPr>
        <p:spPr>
          <a:xfrm>
            <a:off x="603395" y="455752"/>
            <a:ext cx="9340535" cy="5721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accent6"/>
                </a:solidFill>
              </a:rPr>
              <a:t>УЧАСТНИКИ КОНКУРСА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582FF6-00F8-40C2-AF94-5B5FE14485BE}"/>
              </a:ext>
            </a:extLst>
          </p:cNvPr>
          <p:cNvSpPr txBox="1"/>
          <p:nvPr/>
        </p:nvSpPr>
        <p:spPr>
          <a:xfrm>
            <a:off x="695325" y="1256339"/>
            <a:ext cx="4883006" cy="24437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sz="1700" dirty="0"/>
              <a:t>государственные, региональные, муниципальные, частные музеи 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sz="1700" dirty="0"/>
              <a:t>организации, осуществляющие по уставу музейную деятельность, и их подразделения 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sz="1700" dirty="0"/>
              <a:t>профессиональные музейные объединения и ассоциации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990C1E-42F2-4DC9-A464-A6DB54FA1124}"/>
              </a:ext>
            </a:extLst>
          </p:cNvPr>
          <p:cNvSpPr txBox="1"/>
          <p:nvPr/>
        </p:nvSpPr>
        <p:spPr>
          <a:xfrm>
            <a:off x="603394" y="4470784"/>
            <a:ext cx="11097618" cy="15788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b="1" dirty="0"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Число</a:t>
            </a:r>
            <a:r>
              <a:rPr lang="ru-RU" sz="1700" dirty="0"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 заявок от организации не ограничено, но каждую заявку представляет отдельный заявитель.</a:t>
            </a:r>
            <a:endParaRPr lang="ru-RU" sz="170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b="1" dirty="0"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Ч</a:t>
            </a:r>
            <a:r>
              <a:rPr lang="ru-RU" sz="1700" dirty="0">
                <a:effectLst/>
                <a:ea typeface="Times New Roman" panose="02020603050405020304" pitchFamily="18" charset="0"/>
                <a:cs typeface="Tahoma" panose="020B0604030504040204" pitchFamily="34" charset="0"/>
              </a:rPr>
              <a:t>исло победителей из одной организации не квотируется.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b="1" dirty="0">
                <a:effectLst/>
                <a:ea typeface="Times New Roman" panose="02020603050405020304" pitchFamily="18" charset="0"/>
              </a:rPr>
              <a:t>К</a:t>
            </a:r>
            <a:r>
              <a:rPr lang="ru-RU" sz="1700" dirty="0">
                <a:effectLst/>
                <a:ea typeface="Times New Roman" panose="02020603050405020304" pitchFamily="18" charset="0"/>
              </a:rPr>
              <a:t>аждый заявитель может представить на конкурс не более одной заявки в течение календарного года.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700" b="1" dirty="0"/>
              <a:t>С</a:t>
            </a:r>
            <a:r>
              <a:rPr lang="ru-RU" sz="1700" dirty="0"/>
              <a:t>таж работы заявителя в организации </a:t>
            </a:r>
            <a:r>
              <a:rPr lang="ru-RU" sz="1700" b="1" dirty="0"/>
              <a:t>не менее 6 месяцев. </a:t>
            </a:r>
            <a:endParaRPr lang="ru-RU" sz="1700" dirty="0"/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43641FDB-BFAF-4042-BAF1-E4E89A1C4A80}"/>
              </a:ext>
            </a:extLst>
          </p:cNvPr>
          <p:cNvSpPr/>
          <p:nvPr/>
        </p:nvSpPr>
        <p:spPr>
          <a:xfrm>
            <a:off x="5730949" y="1177324"/>
            <a:ext cx="5970063" cy="322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sz="1700" dirty="0"/>
              <a:t>расположенные на территории Российской Федерации</a:t>
            </a:r>
          </a:p>
          <a:p>
            <a:pPr marL="285750" lvl="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sz="1700" b="1" dirty="0"/>
              <a:t>зарегистрированные</a:t>
            </a:r>
            <a:r>
              <a:rPr lang="ru-RU" sz="1700" dirty="0"/>
              <a:t> </a:t>
            </a:r>
            <a:r>
              <a:rPr lang="ru-RU" sz="1700" b="1" dirty="0"/>
              <a:t>не позднее, чем за 6 месяцев </a:t>
            </a:r>
            <a:r>
              <a:rPr lang="ru-RU" sz="1700" dirty="0"/>
              <a:t>до дня окончания приема заявок на соответствующий цикл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sz="1700" dirty="0"/>
              <a:t>не находятся в процессе ликвидации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sz="1700" dirty="0"/>
              <a:t>в отношении них не возбуждено производство по делу о несостоятельности (банкротстве)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sz="1700" dirty="0"/>
              <a:t>деятельность организации не приостановлена в порядке, предусмотренном законодательством</a:t>
            </a:r>
          </a:p>
        </p:txBody>
      </p:sp>
    </p:spTree>
    <p:extLst>
      <p:ext uri="{BB962C8B-B14F-4D97-AF65-F5344CB8AC3E}">
        <p14:creationId xmlns:p14="http://schemas.microsoft.com/office/powerpoint/2010/main" val="42120868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3AFD942E-262B-D24D-B59C-86BBDB8ECCD6}"/>
              </a:ext>
            </a:extLst>
          </p:cNvPr>
          <p:cNvSpPr txBox="1">
            <a:spLocks/>
          </p:cNvSpPr>
          <p:nvPr/>
        </p:nvSpPr>
        <p:spPr>
          <a:xfrm>
            <a:off x="603315" y="1045883"/>
            <a:ext cx="10933011" cy="517416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800" b="1" dirty="0">
                <a:solidFill>
                  <a:schemeClr val="accent6"/>
                </a:solidFill>
              </a:rPr>
              <a:t>ЗАЯВИТЕЛЯ: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dirty="0"/>
              <a:t>личная компетентность и профессиональные достижения</a:t>
            </a:r>
          </a:p>
          <a:p>
            <a:pPr algn="just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dirty="0"/>
              <a:t>лидерские качества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для номинации «Индивидуальная траектория»: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dirty="0"/>
              <a:t>знание трендов и лучших практик в своей предметной области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dirty="0"/>
              <a:t>актуальность траектории для заявителя и организации, которую он представляет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dirty="0"/>
              <a:t>мотивация к применению полученных знаний и способность внедрить их в практику своей организации</a:t>
            </a:r>
          </a:p>
          <a:p>
            <a:pPr marL="0" indent="0" algn="just">
              <a:lnSpc>
                <a:spcPct val="100000"/>
              </a:lnSpc>
              <a:spcBef>
                <a:spcPts val="1200"/>
              </a:spcBef>
              <a:spcAft>
                <a:spcPts val="600"/>
              </a:spcAft>
              <a:buNone/>
            </a:pPr>
            <a:r>
              <a:rPr lang="ru-RU" sz="1800" b="1" dirty="0">
                <a:solidFill>
                  <a:schemeClr val="accent6"/>
                </a:solidFill>
              </a:rPr>
              <a:t>ПРОЕКТА </a:t>
            </a:r>
            <a:r>
              <a:rPr lang="ru-RU" sz="1800" b="1" dirty="0"/>
              <a:t>(«Институциональный опыт»)</a:t>
            </a:r>
            <a:endParaRPr lang="ru-RU" sz="1800" b="1" dirty="0">
              <a:solidFill>
                <a:schemeClr val="accent6"/>
              </a:solidFill>
            </a:endParaRP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dirty="0"/>
              <a:t>соответствие целям конкурса и приоритетам выбранной номинации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dirty="0"/>
              <a:t>актуальность проекта для организации, целевой аудитории и профессиональной сферы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dirty="0"/>
              <a:t>профессионализм команды: опыт и баланс компетенций, включая приглашенных экспертов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dirty="0"/>
              <a:t>риск-менеджмент: оценка командой возможных рисков Проекта и наличие плана их предотвращения/ снижения</a:t>
            </a:r>
          </a:p>
          <a:p>
            <a:pPr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accent6"/>
              </a:buClr>
              <a:buFont typeface="Courier New" panose="02070309020205020404" pitchFamily="49" charset="0"/>
              <a:buChar char="●"/>
            </a:pPr>
            <a:r>
              <a:rPr lang="ru-RU" sz="1800" dirty="0"/>
              <a:t>реалистичность бюджета: соответствие затрат заявленным целям и результатам</a:t>
            </a:r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695325" y="392844"/>
            <a:ext cx="6788085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КРИТЕРИИ ОЦЕНКИ</a:t>
            </a:r>
          </a:p>
        </p:txBody>
      </p:sp>
    </p:spTree>
    <p:extLst>
      <p:ext uri="{BB962C8B-B14F-4D97-AF65-F5344CB8AC3E}">
        <p14:creationId xmlns:p14="http://schemas.microsoft.com/office/powerpoint/2010/main" val="40292384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2">
            <a:extLst>
              <a:ext uri="{FF2B5EF4-FFF2-40B4-BE49-F238E27FC236}">
                <a16:creationId xmlns:a16="http://schemas.microsoft.com/office/drawing/2014/main" id="{3AFD942E-262B-D24D-B59C-86BBDB8ECCD6}"/>
              </a:ext>
            </a:extLst>
          </p:cNvPr>
          <p:cNvSpPr txBox="1">
            <a:spLocks/>
          </p:cNvSpPr>
          <p:nvPr/>
        </p:nvSpPr>
        <p:spPr>
          <a:xfrm>
            <a:off x="603316" y="929251"/>
            <a:ext cx="11072218" cy="5293749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71463" indent="-271463">
              <a:lnSpc>
                <a:spcPct val="110000"/>
              </a:lnSpc>
              <a:spcBef>
                <a:spcPts val="600"/>
              </a:spcBef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ru-RU" sz="1700" b="1" dirty="0"/>
              <a:t>Заявка, заверенная ПЭП: </a:t>
            </a:r>
            <a:r>
              <a:rPr lang="ru-RU" sz="1700" dirty="0"/>
              <a:t>информация о «траектории»/ проекте и бюджет по утвержденной форме.</a:t>
            </a:r>
          </a:p>
          <a:p>
            <a:pPr marL="271463" lvl="0" indent="-2714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ru-RU" sz="1700" b="1" dirty="0"/>
              <a:t>Сканы подтверждающих документов (в .</a:t>
            </a:r>
            <a:r>
              <a:rPr lang="ru-RU" sz="1700" b="1" dirty="0" err="1"/>
              <a:t>pdf</a:t>
            </a:r>
            <a:r>
              <a:rPr lang="ru-RU" sz="1700" b="1" dirty="0"/>
              <a:t> или .</a:t>
            </a:r>
            <a:r>
              <a:rPr lang="ru-RU" sz="1700" b="1" dirty="0" err="1"/>
              <a:t>jpg</a:t>
            </a:r>
            <a:r>
              <a:rPr lang="ru-RU" sz="1700" b="1" dirty="0"/>
              <a:t>):</a:t>
            </a:r>
          </a:p>
          <a:p>
            <a:pPr marL="449263" lvl="0" indent="-1778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sz="1700" dirty="0"/>
              <a:t>справка от Организации – работодателя Заявителя, идентифицирующая Заявителя и подтверждающая: </a:t>
            </a:r>
          </a:p>
          <a:p>
            <a:pPr marL="627063" indent="-17780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ru-RU" sz="1700" dirty="0"/>
              <a:t>факт работы заявителя, форму занятости, период работы и должность; </a:t>
            </a:r>
          </a:p>
          <a:p>
            <a:pPr marL="627063" indent="-17780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ru-RU" sz="1700" dirty="0"/>
              <a:t>что предлагаемый проект/ траектория соответствует приоритетам, стратегии, плану развития или направлению работы заявителя </a:t>
            </a:r>
          </a:p>
          <a:p>
            <a:pPr marL="449263" indent="-177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sz="1700" dirty="0"/>
              <a:t>сведения о смене ФИО заявителя (при наличии) </a:t>
            </a:r>
          </a:p>
          <a:p>
            <a:pPr marL="0" indent="2714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700" b="1" dirty="0"/>
              <a:t>для номинации «Индивидуальная траектория»: </a:t>
            </a:r>
          </a:p>
          <a:p>
            <a:pPr marL="449263" lvl="0" indent="-177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sz="1700" dirty="0"/>
              <a:t>письма от принимающих организаций с подтверждением готовности принять заявителя</a:t>
            </a:r>
          </a:p>
          <a:p>
            <a:pPr marL="0" indent="2714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None/>
            </a:pPr>
            <a:r>
              <a:rPr lang="ru-RU" sz="1700" b="1" dirty="0"/>
              <a:t>для номинации «Институциональный опыт»: </a:t>
            </a:r>
          </a:p>
          <a:p>
            <a:pPr marL="449263" indent="-1778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sz="1700" dirty="0"/>
              <a:t>устав организации (со всеми внесенными изменениями) </a:t>
            </a:r>
          </a:p>
          <a:p>
            <a:pPr marL="449263" indent="-1778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sz="1700" dirty="0"/>
              <a:t>сведения о юридическом лице из единого государственного реестра юридических лиц </a:t>
            </a:r>
          </a:p>
          <a:p>
            <a:pPr marL="449263" indent="-177800">
              <a:lnSpc>
                <a:spcPct val="100000"/>
              </a:lnSpc>
              <a:spcBef>
                <a:spcPts val="0"/>
              </a:spcBef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sz="1700" dirty="0"/>
              <a:t>письмо за подписью главного бухгалтера организации, подтверждающее: </a:t>
            </a:r>
          </a:p>
          <a:p>
            <a:pPr marL="627063" lvl="0" indent="-17780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ru-RU" sz="1700" dirty="0"/>
              <a:t>факт ознакомления с бюджетом проекта с указанием запрашиваемой суммы </a:t>
            </a:r>
          </a:p>
          <a:p>
            <a:pPr marL="627063" lvl="0" indent="-17780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ru-RU" sz="1700" dirty="0"/>
              <a:t>готовность принять грант в случае победы заявителя в конкурсе </a:t>
            </a:r>
          </a:p>
          <a:p>
            <a:pPr marL="627063" lvl="0" indent="-177800">
              <a:lnSpc>
                <a:spcPct val="100000"/>
              </a:lnSpc>
              <a:spcBef>
                <a:spcPts val="0"/>
              </a:spcBef>
              <a:buFont typeface="Symbol" panose="05050102010706020507" pitchFamily="18" charset="2"/>
              <a:buChar char="-"/>
            </a:pPr>
            <a:r>
              <a:rPr lang="ru-RU" sz="1700" dirty="0"/>
              <a:t>согласие предоставить финансовый отчет об использовании гранта по утвержденной форме </a:t>
            </a:r>
          </a:p>
          <a:p>
            <a:pPr marL="449263" lvl="0" indent="-177800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Courier New" panose="02070309020205020404" pitchFamily="49" charset="0"/>
              <a:buChar char="o"/>
            </a:pPr>
            <a:r>
              <a:rPr lang="ru-RU" sz="1700" dirty="0"/>
              <a:t>письма от приглашенных экспертов с подтверждением готовности принять участие в проекте.</a:t>
            </a:r>
          </a:p>
          <a:p>
            <a:pPr marL="271463" indent="-271463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chemeClr val="accent6"/>
              </a:buClr>
              <a:buFont typeface="Wingdings" panose="05000000000000000000" pitchFamily="2" charset="2"/>
              <a:buChar char="q"/>
            </a:pPr>
            <a:r>
              <a:rPr lang="ru-RU" sz="1700" b="1" dirty="0"/>
              <a:t>Заверения Заявителя (отметки в соответствующем разделе ЛК)</a:t>
            </a:r>
          </a:p>
        </p:txBody>
      </p:sp>
      <p:sp>
        <p:nvSpPr>
          <p:cNvPr id="5" name="Текст 1"/>
          <p:cNvSpPr txBox="1">
            <a:spLocks/>
          </p:cNvSpPr>
          <p:nvPr/>
        </p:nvSpPr>
        <p:spPr>
          <a:xfrm>
            <a:off x="695325" y="392844"/>
            <a:ext cx="6788085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ПОДАВАЕМЫЕ ДОКУМЕНТЫ</a:t>
            </a:r>
          </a:p>
        </p:txBody>
      </p:sp>
    </p:spTree>
    <p:extLst>
      <p:ext uri="{BB962C8B-B14F-4D97-AF65-F5344CB8AC3E}">
        <p14:creationId xmlns:p14="http://schemas.microsoft.com/office/powerpoint/2010/main" val="670368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603315" y="456639"/>
            <a:ext cx="10554542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ДОПУСТИМЫЕ РАСХОДЫ. ИНДИВИДУАЛЬНАЯ ТРАЕКТОРИЯ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3AFD942E-262B-D24D-B59C-86BBDB8ECCD6}"/>
              </a:ext>
            </a:extLst>
          </p:cNvPr>
          <p:cNvSpPr txBox="1">
            <a:spLocks/>
          </p:cNvSpPr>
          <p:nvPr/>
        </p:nvSpPr>
        <p:spPr>
          <a:xfrm>
            <a:off x="695326" y="1290434"/>
            <a:ext cx="10462532" cy="38449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расходы на участие в мероприятии (регистрационный взнос, обучение и т.п.); 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литература (приобретение литературы, цифрового контента, баз данных, подписка в интернет-библиотеках, на тематические периодические издания и т.п.); 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расходы на поездки, связанные с участием в мероприятии: авиаперелеты, проезд ж/д и автотранспортом, проживание, питание; </a:t>
            </a:r>
          </a:p>
          <a:p>
            <a:pPr marL="285750" indent="-285750" algn="just">
              <a:lnSpc>
                <a:spcPct val="110000"/>
              </a:lnSpc>
              <a:spcBef>
                <a:spcPts val="0"/>
              </a:spcBef>
              <a:spcAft>
                <a:spcPts val="600"/>
              </a:spcAft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иные расходы, связанные с участием в мероприятии (оплата доступа и сервисов интернет, мобильная связь и т.п. – необходимо указать конкретные виды расходов); </a:t>
            </a:r>
          </a:p>
          <a:p>
            <a:pPr marL="285750" indent="-285750">
              <a:lnSpc>
                <a:spcPct val="110000"/>
              </a:lnSpc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sz="1800" dirty="0"/>
              <a:t>административно-хозяйственные расходы (не более 10% от общей суммы по остальным статьям бюджета)</a:t>
            </a:r>
          </a:p>
        </p:txBody>
      </p:sp>
    </p:spTree>
    <p:extLst>
      <p:ext uri="{BB962C8B-B14F-4D97-AF65-F5344CB8AC3E}">
        <p14:creationId xmlns:p14="http://schemas.microsoft.com/office/powerpoint/2010/main" val="29552989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1"/>
          <p:cNvSpPr txBox="1">
            <a:spLocks/>
          </p:cNvSpPr>
          <p:nvPr/>
        </p:nvSpPr>
        <p:spPr>
          <a:xfrm>
            <a:off x="603315" y="456639"/>
            <a:ext cx="10521885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ДОПУСТИМЫЕ РАСХОДЫ. ИНСТИТУЦИОНАЛЬНЫЙ ОПЫТ </a:t>
            </a:r>
          </a:p>
        </p:txBody>
      </p:sp>
      <p:sp>
        <p:nvSpPr>
          <p:cNvPr id="4" name="Текст 2">
            <a:extLst>
              <a:ext uri="{FF2B5EF4-FFF2-40B4-BE49-F238E27FC236}">
                <a16:creationId xmlns:a16="http://schemas.microsoft.com/office/drawing/2014/main" id="{3AFD942E-262B-D24D-B59C-86BBDB8ECCD6}"/>
              </a:ext>
            </a:extLst>
          </p:cNvPr>
          <p:cNvSpPr txBox="1">
            <a:spLocks/>
          </p:cNvSpPr>
          <p:nvPr/>
        </p:nvSpPr>
        <p:spPr>
          <a:xfrm>
            <a:off x="603315" y="1290430"/>
            <a:ext cx="10936752" cy="4291663"/>
          </a:xfrm>
          <a:prstGeom prst="rect">
            <a:avLst/>
          </a:prstGeom>
        </p:spPr>
        <p:txBody>
          <a:bodyPr/>
          <a:lstStyle>
            <a:defPPr>
              <a:defRPr lang="ru-RU"/>
            </a:defPPr>
            <a:lvl1pPr marL="228600" indent="-228600" algn="just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tx2"/>
              </a:buClr>
              <a:buFont typeface="Courier New" panose="02070309020205020404" pitchFamily="49" charset="0"/>
              <a:buChar char="●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85750" indent="-285750">
              <a:lnSpc>
                <a:spcPct val="120000"/>
              </a:lnSpc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dirty="0"/>
              <a:t>оплата труда штатных сотрудников и привлеченных специалистов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dirty="0"/>
              <a:t>проведение мероприятий (очные и дистанционные форматы)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dirty="0"/>
              <a:t>информационная поддержка (информационные рассылки, печать раздаточных материалов и т.п.)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dirty="0"/>
              <a:t>литература (приобретение литературы, цифрового контента, баз данных, подписка в интернет-библиотеках, на тематические периодические издания и т.п.)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dirty="0"/>
              <a:t>расходы на поездки, связанные с реализацией проекта: авиаперелеты, проезд ж/д и автотранспортом, проживание, питание 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dirty="0"/>
              <a:t>иные расходы не из перечня выше, связанные с реализацией проекта (оплата доступа и сервисов интернет, мобильная связь и т.п.)</a:t>
            </a:r>
          </a:p>
          <a:p>
            <a:pPr marL="285750" indent="-285750">
              <a:lnSpc>
                <a:spcPct val="120000"/>
              </a:lnSpc>
              <a:spcBef>
                <a:spcPts val="0"/>
              </a:spcBef>
              <a:buClr>
                <a:schemeClr val="accent6"/>
              </a:buClr>
              <a:buFont typeface="Wingdings" panose="05000000000000000000" pitchFamily="2" charset="2"/>
              <a:buChar char="ü"/>
            </a:pPr>
            <a:r>
              <a:rPr lang="ru-RU" dirty="0"/>
              <a:t>административно-хозяйственные расходы (не более 10% от общей суммы по остальным статьям бюджета)</a:t>
            </a:r>
          </a:p>
        </p:txBody>
      </p:sp>
    </p:spTree>
    <p:extLst>
      <p:ext uri="{BB962C8B-B14F-4D97-AF65-F5344CB8AC3E}">
        <p14:creationId xmlns:p14="http://schemas.microsoft.com/office/powerpoint/2010/main" val="17395928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9" y="1218233"/>
            <a:ext cx="2339137" cy="1893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870" y="1218233"/>
            <a:ext cx="2330782" cy="187630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842" y="1220224"/>
            <a:ext cx="2345083" cy="189119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49" y="3316210"/>
            <a:ext cx="2339137" cy="2347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3870" y="3316210"/>
            <a:ext cx="2330782" cy="234752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842" y="3316210"/>
            <a:ext cx="2348066" cy="23606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Текст 1"/>
          <p:cNvSpPr txBox="1">
            <a:spLocks/>
          </p:cNvSpPr>
          <p:nvPr/>
        </p:nvSpPr>
        <p:spPr>
          <a:xfrm>
            <a:off x="956535" y="467390"/>
            <a:ext cx="10396537" cy="7334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/>
              <a:t>ПРОГРАММЫ ФОНДА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B3E699E-C21D-6F4A-9429-B3DA5F1465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811" b="4556"/>
          <a:stretch/>
        </p:blipFill>
        <p:spPr>
          <a:xfrm>
            <a:off x="9034115" y="1218234"/>
            <a:ext cx="2065685" cy="18931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D277CDE-FDAE-F74B-B1D4-FD4DD8149B4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573" r="5379" b="3694"/>
          <a:stretch/>
        </p:blipFill>
        <p:spPr>
          <a:xfrm>
            <a:off x="8999208" y="3316210"/>
            <a:ext cx="2100591" cy="180443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666C63F-D429-5246-B2E1-D4CE1ADC77FD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1" r="5192" b="13121"/>
          <a:stretch/>
        </p:blipFill>
        <p:spPr>
          <a:xfrm>
            <a:off x="8999208" y="5113492"/>
            <a:ext cx="2100592" cy="56340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35744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3315" y="1045883"/>
            <a:ext cx="11293217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700" dirty="0">
                <a:latin typeface="Tahoma" panose="020B0604030504040204" pitchFamily="34" charset="0"/>
                <a:ea typeface="Calibri" panose="020F0502020204030204" pitchFamily="34" charset="0"/>
              </a:rPr>
              <a:t>Заявку на участие в конкурсе можно подать, заполнив соответствующую форму в Личном кабинете на портале </a:t>
            </a:r>
            <a:r>
              <a:rPr lang="en-US" sz="1700" b="1" cap="none" spc="55" dirty="0">
                <a:solidFill>
                  <a:prstClr val="white"/>
                </a:solidFill>
                <a:ea typeface="Roboto Condensed" panose="02000000000000000000" pitchFamily="2" charset="0"/>
                <a:cs typeface="Roboto Condensed" panose="02000000000000000000" pitchFamily="2" charset="0"/>
                <a:hlinkClick r:id="rId2"/>
              </a:rPr>
              <a:t>https://zayavka.fondpotanin.ru/ru</a:t>
            </a:r>
            <a:r>
              <a:rPr lang="ru-RU" sz="1700" b="1" spc="55" dirty="0">
                <a:solidFill>
                  <a:prstClr val="white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 </a:t>
            </a:r>
            <a:r>
              <a:rPr lang="ru-RU" sz="1700" dirty="0">
                <a:latin typeface="Tahoma" panose="020B0604030504040204" pitchFamily="34" charset="0"/>
                <a:ea typeface="Calibri" panose="020F0502020204030204" pitchFamily="34" charset="0"/>
              </a:rPr>
              <a:t>в разделе «Текущие конкурсы»:</a:t>
            </a:r>
            <a:endParaRPr lang="ru-RU" sz="1700" dirty="0"/>
          </a:p>
        </p:txBody>
      </p:sp>
      <p:sp>
        <p:nvSpPr>
          <p:cNvPr id="3" name="Текст 1"/>
          <p:cNvSpPr txBox="1">
            <a:spLocks/>
          </p:cNvSpPr>
          <p:nvPr/>
        </p:nvSpPr>
        <p:spPr>
          <a:xfrm>
            <a:off x="577677" y="456639"/>
            <a:ext cx="6788085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ПОДАЧА ЗАЯВОК</a:t>
            </a:r>
          </a:p>
        </p:txBody>
      </p:sp>
      <p:pic>
        <p:nvPicPr>
          <p:cNvPr id="5" name="Рисунок 4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6AAF3BB1-AC5B-4C61-B5C5-BBBE5BB88F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931"/>
          <a:stretch/>
        </p:blipFill>
        <p:spPr>
          <a:xfrm>
            <a:off x="603315" y="1828800"/>
            <a:ext cx="5629534" cy="4222140"/>
          </a:xfrm>
          <a:prstGeom prst="rect">
            <a:avLst/>
          </a:prstGeom>
        </p:spPr>
      </p:pic>
      <p:sp>
        <p:nvSpPr>
          <p:cNvPr id="6" name="Стрелка: вверх 5">
            <a:extLst>
              <a:ext uri="{FF2B5EF4-FFF2-40B4-BE49-F238E27FC236}">
                <a16:creationId xmlns:a16="http://schemas.microsoft.com/office/drawing/2014/main" id="{78E2C964-C13D-49A2-B0CC-00E9595A7ED6}"/>
              </a:ext>
            </a:extLst>
          </p:cNvPr>
          <p:cNvSpPr/>
          <p:nvPr/>
        </p:nvSpPr>
        <p:spPr>
          <a:xfrm rot="2685990">
            <a:off x="4570694" y="2138181"/>
            <a:ext cx="240018" cy="499016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: вверх 9">
            <a:extLst>
              <a:ext uri="{FF2B5EF4-FFF2-40B4-BE49-F238E27FC236}">
                <a16:creationId xmlns:a16="http://schemas.microsoft.com/office/drawing/2014/main" id="{0C7EFDBD-28F7-47A9-916A-EFAF763046A0}"/>
              </a:ext>
            </a:extLst>
          </p:cNvPr>
          <p:cNvSpPr/>
          <p:nvPr/>
        </p:nvSpPr>
        <p:spPr>
          <a:xfrm rot="16200000">
            <a:off x="2229554" y="4002407"/>
            <a:ext cx="240018" cy="499016"/>
          </a:xfrm>
          <a:prstGeom prst="upArrow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70D3148-EF91-4DB5-9790-1A7015DDC68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"/>
          <a:stretch/>
        </p:blipFill>
        <p:spPr>
          <a:xfrm>
            <a:off x="6096000" y="2387688"/>
            <a:ext cx="5800532" cy="3728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9101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2825" y="1848608"/>
            <a:ext cx="6654925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ru-RU" sz="2000" b="1" dirty="0">
                <a:solidFill>
                  <a:schemeClr val="bg1"/>
                </a:solidFill>
              </a:rPr>
              <a:t>Подробнее о конкурсах</a:t>
            </a:r>
            <a:r>
              <a:rPr lang="ru-RU" sz="2000" b="1" dirty="0">
                <a:solidFill>
                  <a:schemeClr val="bg1"/>
                </a:solidFill>
                <a:ea typeface="Roboto Condensed" panose="02000000000000000000" pitchFamily="2" charset="0"/>
                <a:cs typeface="Roboto Condensed" panose="02000000000000000000" pitchFamily="2" charset="0"/>
              </a:rPr>
              <a:t>: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hlinkClick r:id="rId2"/>
              </a:rPr>
              <a:t>https://fondpotanin.ru/competitions/konkurs-muzeynyy-desant/</a:t>
            </a:r>
            <a:r>
              <a:rPr lang="ru-RU" sz="2000" dirty="0">
                <a:solidFill>
                  <a:schemeClr val="bg1"/>
                </a:solidFill>
              </a:rPr>
              <a:t>,</a:t>
            </a:r>
            <a:r>
              <a:rPr lang="ru-RU" sz="2000" dirty="0"/>
              <a:t> </a:t>
            </a:r>
          </a:p>
          <a:p>
            <a:pPr>
              <a:spcAft>
                <a:spcPts val="600"/>
              </a:spcAft>
            </a:pPr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https://fondpotanin.ru/competitions/industrial/</a:t>
            </a:r>
            <a:r>
              <a:rPr lang="ru-RU" sz="2000" dirty="0">
                <a:solidFill>
                  <a:schemeClr val="bg1"/>
                </a:solidFill>
              </a:rPr>
              <a:t>,</a:t>
            </a:r>
            <a:endParaRPr lang="ru-RU" sz="2000" dirty="0"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spcAft>
                <a:spcPts val="600"/>
              </a:spcAft>
            </a:pPr>
            <a:r>
              <a:rPr lang="en-US" sz="20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museum@fondpotanin.ru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5084109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594551" y="427731"/>
            <a:ext cx="6449716" cy="546490"/>
          </a:xfrm>
        </p:spPr>
        <p:txBody>
          <a:bodyPr>
            <a:normAutofit/>
          </a:bodyPr>
          <a:lstStyle/>
          <a:p>
            <a:r>
              <a:rPr lang="ru-RU" sz="2500" dirty="0"/>
              <a:t>Программа «музей без границ»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03097" y="1089590"/>
            <a:ext cx="598404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/>
                <a:ea typeface="+mn-ea"/>
                <a:cs typeface="+mn-cs"/>
              </a:rPr>
              <a:t>Поддержка специалистов и организаций, способных сделать музей современным открытым общественным институтом, центром просвещения и инноваций, а также придать дополнительный импульс социально-экономическому развитию территорий.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03097" y="2759197"/>
            <a:ext cx="4464559" cy="2416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charset="2"/>
              <a:buChar char="§"/>
              <a:defRPr/>
            </a:pPr>
            <a:r>
              <a:rPr lang="ru-RU" b="1" dirty="0">
                <a:solidFill>
                  <a:prstClr val="white"/>
                </a:solidFill>
              </a:rPr>
              <a:t>Индустриальный эксперимент</a:t>
            </a:r>
          </a:p>
          <a:p>
            <a:pPr marL="285750" indent="-285750">
              <a:spcBef>
                <a:spcPts val="600"/>
              </a:spcBef>
              <a:buFont typeface="Wingdings" charset="2"/>
              <a:buChar char="§"/>
              <a:defRPr/>
            </a:pPr>
            <a:r>
              <a:rPr lang="ru-RU" b="1" dirty="0">
                <a:solidFill>
                  <a:prstClr val="white"/>
                </a:solidFill>
              </a:rPr>
              <a:t>Музейный десант</a:t>
            </a:r>
          </a:p>
          <a:p>
            <a:pPr marL="285750" lvl="0" indent="-285750">
              <a:spcBef>
                <a:spcPts val="600"/>
              </a:spcBef>
              <a:buFont typeface="Wingdings" charset="2"/>
              <a:buChar char="§"/>
              <a:defRPr/>
            </a:pPr>
            <a:r>
              <a:rPr lang="ru-RU" b="1" dirty="0">
                <a:solidFill>
                  <a:prstClr val="white"/>
                </a:solidFill>
              </a:rPr>
              <a:t>Музей 4.0</a:t>
            </a: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b="1" dirty="0">
                <a:solidFill>
                  <a:prstClr val="white"/>
                </a:solidFill>
              </a:rPr>
              <a:t>Музейный волонтер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prstClr val="white"/>
                </a:solidFill>
              </a:rPr>
              <a:t>Искусный глагол</a:t>
            </a:r>
          </a:p>
          <a:p>
            <a:pPr marL="285750" lvl="0" indent="-285750">
              <a:spcBef>
                <a:spcPts val="600"/>
              </a:spcBef>
              <a:buFont typeface="Wingdings" panose="05000000000000000000" pitchFamily="2" charset="2"/>
              <a:buChar char="§"/>
              <a:defRPr/>
            </a:pPr>
            <a:r>
              <a:rPr lang="ru-RU" dirty="0">
                <a:solidFill>
                  <a:prstClr val="white"/>
                </a:solidFill>
              </a:rPr>
              <a:t>Мероприятия по развитию компетенций</a:t>
            </a:r>
          </a:p>
        </p:txBody>
      </p:sp>
    </p:spTree>
    <p:extLst>
      <p:ext uri="{BB962C8B-B14F-4D97-AF65-F5344CB8AC3E}">
        <p14:creationId xmlns:p14="http://schemas.microsoft.com/office/powerpoint/2010/main" val="2919252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695325" y="1106491"/>
            <a:ext cx="5169144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1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МУЗЕЙ 4.0</a:t>
            </a:r>
            <a:endParaRPr lang="ru-RU" sz="1600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Реализация общественно значимых проектов, </a:t>
            </a:r>
          </a:p>
          <a:p>
            <a:pPr marL="273050">
              <a:lnSpc>
                <a:spcPct val="110000"/>
              </a:lnSpc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от 2 до 5 млн руб., 1–2 года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Организации в сфере культуры, в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университетские музеи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Новый цикл – </a:t>
            </a:r>
            <a:r>
              <a:rPr lang="ru-RU" sz="16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декабрь 202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695323" y="4430677"/>
            <a:ext cx="5169145" cy="11757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0000"/>
              </a:lnSpc>
              <a:defRPr/>
            </a:pPr>
            <a:r>
              <a:rPr lang="ru-RU" sz="1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МУЗЕЙНЫЙ ДЕСАНТ</a:t>
            </a:r>
            <a:endParaRPr lang="ru-RU" sz="1600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Индивидуальная траектория развития – гранты до 300 т.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руб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ru-RU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Институциональный опыт – гранты до 750 т. руб.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95998" y="3175114"/>
            <a:ext cx="5081385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1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ПРОГРАММЫ ПОВЫШЕНИЯ КВАЛИФИКАЦИИ</a:t>
            </a:r>
            <a:endParaRPr lang="ru-RU" sz="1600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сотрудников музейных организаций, в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т.ч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университетских музеев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7F4956E7-AF49-4A48-B7CE-F0864C7B8645}"/>
              </a:ext>
            </a:extLst>
          </p:cNvPr>
          <p:cNvSpPr/>
          <p:nvPr/>
        </p:nvSpPr>
        <p:spPr>
          <a:xfrm>
            <a:off x="6095999" y="1106491"/>
            <a:ext cx="5081385" cy="17173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1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МУЗЕЙНЫЙ ВОЛОНТЕР</a:t>
            </a:r>
            <a:endParaRPr lang="ru-RU" sz="1600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Для волонтеров, сотрудничающих с музеями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Победители приглашаются к участию в специальной культурно-образовательной программе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Новый цикл – апрель-июль 2022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95323" y="2904271"/>
            <a:ext cx="516914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defRPr/>
            </a:pPr>
            <a:r>
              <a:rPr lang="ru-RU" sz="1600" b="1" dirty="0">
                <a:solidFill>
                  <a:schemeClr val="accent6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ИНДУСТРИАЛЬНЫЙ ЭКСПЕРИМЕНТ</a:t>
            </a:r>
            <a:endParaRPr lang="ru-RU" sz="1600" dirty="0">
              <a:solidFill>
                <a:schemeClr val="accent6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Реализация проектов, связанных с вопросами </a:t>
            </a:r>
            <a:r>
              <a:rPr lang="ru-RU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ревитализации</a:t>
            </a: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объектов индустриального наследия, от 2 до 5 млн руб., 1–2 года</a:t>
            </a:r>
          </a:p>
          <a:p>
            <a:pPr marL="285750" indent="-285750">
              <a:lnSpc>
                <a:spcPct val="110000"/>
              </a:lnSpc>
              <a:buFont typeface="Wingdings" pitchFamily="2" charset="2"/>
              <a:buChar char="§"/>
              <a:defRPr/>
            </a:pPr>
            <a:r>
              <a:rPr lang="ru-RU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Организации в сфере культуры</a:t>
            </a:r>
          </a:p>
        </p:txBody>
      </p:sp>
      <p:sp>
        <p:nvSpPr>
          <p:cNvPr id="16" name="Текст 1"/>
          <p:cNvSpPr txBox="1">
            <a:spLocks/>
          </p:cNvSpPr>
          <p:nvPr/>
        </p:nvSpPr>
        <p:spPr>
          <a:xfrm>
            <a:off x="577836" y="455752"/>
            <a:ext cx="9340535" cy="57215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>
                <a:solidFill>
                  <a:schemeClr val="accent6"/>
                </a:solidFill>
              </a:rPr>
              <a:t>ВОЗМОЖНОСТИ ПРОГРАММЫ</a:t>
            </a:r>
          </a:p>
        </p:txBody>
      </p:sp>
    </p:spTree>
    <p:extLst>
      <p:ext uri="{BB962C8B-B14F-4D97-AF65-F5344CB8AC3E}">
        <p14:creationId xmlns:p14="http://schemas.microsoft.com/office/powerpoint/2010/main" val="3310583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3"/>
          </p:nvPr>
        </p:nvSpPr>
        <p:spPr>
          <a:xfrm>
            <a:off x="695325" y="2363490"/>
            <a:ext cx="5681889" cy="1699219"/>
          </a:xfrm>
        </p:spPr>
        <p:txBody>
          <a:bodyPr>
            <a:normAutofit/>
          </a:bodyPr>
          <a:lstStyle/>
          <a:p>
            <a:r>
              <a:rPr lang="ru-RU" sz="3200" dirty="0"/>
              <a:t>Конкурс</a:t>
            </a:r>
            <a:r>
              <a:rPr lang="en-US" sz="3200" dirty="0"/>
              <a:t> “</a:t>
            </a:r>
            <a:r>
              <a:rPr lang="ru-RU" sz="3200" dirty="0"/>
              <a:t>ИНДУСТРИАЛЬНЫЙ эксперимент</a:t>
            </a:r>
            <a:r>
              <a:rPr lang="en-US" sz="3200" dirty="0"/>
              <a:t>”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3221351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 txBox="1">
            <a:spLocks/>
          </p:cNvSpPr>
          <p:nvPr/>
        </p:nvSpPr>
        <p:spPr>
          <a:xfrm>
            <a:off x="695325" y="392844"/>
            <a:ext cx="6788085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ИНДУСТРИАЛЬНЫЙ ЭКСПЕРИМЕНТ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9083" y="1294608"/>
            <a:ext cx="10659036" cy="721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</a:pPr>
            <a:r>
              <a:rPr lang="ru-RU" dirty="0"/>
              <a:t>В фокусе –</a:t>
            </a:r>
            <a:r>
              <a:rPr lang="en-US" dirty="0"/>
              <a:t> </a:t>
            </a:r>
            <a:r>
              <a:rPr lang="ru-RU" dirty="0" err="1"/>
              <a:t>ревитализация</a:t>
            </a:r>
            <a:r>
              <a:rPr lang="ru-RU" dirty="0"/>
              <a:t> объектов индустриального наследия через его сохранение, актуализацию, предъявление и его интеграция в современный культурный контекст.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99083" y="2471664"/>
            <a:ext cx="1044759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ru-RU" b="1" dirty="0">
                <a:solidFill>
                  <a:schemeClr val="accent6"/>
                </a:solidFill>
              </a:rPr>
              <a:t>ЦЕЛИ КОНКУРСА:</a:t>
            </a:r>
          </a:p>
          <a:p>
            <a:pPr marL="285750" indent="-285750" algn="just">
              <a:spcBef>
                <a:spcPts val="600"/>
              </a:spcBef>
              <a:spcAft>
                <a:spcPts val="1200"/>
              </a:spcAft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повышение открытости российских музейных организаций к работе с новыми актуальными видами наследия</a:t>
            </a:r>
          </a:p>
          <a:p>
            <a:pPr marL="285750" indent="-285750" algn="just">
              <a:spcAft>
                <a:spcPts val="600"/>
              </a:spcAft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содействие росту осознания ценности индустриального наследия как культурного и социально-экономического ресурса</a:t>
            </a:r>
          </a:p>
          <a:p>
            <a:pPr marL="285750" indent="-285750" algn="just">
              <a:spcAft>
                <a:spcPts val="600"/>
              </a:spcAft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создание благоприятной среды для успешного развития новых направлений музейной деятельности</a:t>
            </a:r>
          </a:p>
          <a:p>
            <a:pPr marL="285750" indent="-285750" algn="just">
              <a:spcAft>
                <a:spcPts val="600"/>
              </a:spcAft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усиление устойчивых долговременных позитивных изменений – социального эффекта – от реализации благотворительных программ Фонда</a:t>
            </a:r>
          </a:p>
        </p:txBody>
      </p:sp>
    </p:spTree>
    <p:extLst>
      <p:ext uri="{BB962C8B-B14F-4D97-AF65-F5344CB8AC3E}">
        <p14:creationId xmlns:p14="http://schemas.microsoft.com/office/powerpoint/2010/main" val="41056873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77836" y="4189404"/>
            <a:ext cx="69082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b="1" dirty="0">
                <a:solidFill>
                  <a:schemeClr val="accent6"/>
                </a:solidFill>
              </a:rPr>
              <a:t>ГРАФИК: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прием заявок: </a:t>
            </a:r>
            <a:r>
              <a:rPr lang="ru-RU" b="1" dirty="0"/>
              <a:t>до 24 января 2022 г.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экспертиза заявок (2 этапа): </a:t>
            </a:r>
            <a:r>
              <a:rPr lang="ru-RU" b="1" dirty="0"/>
              <a:t>до 15 апреля 2022 г.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объявление результатов: </a:t>
            </a:r>
            <a:r>
              <a:rPr lang="ru-RU" b="1" dirty="0"/>
              <a:t>не позднее 22 апреля 2022 г.</a:t>
            </a:r>
          </a:p>
          <a:p>
            <a:pPr marL="285750" lvl="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заключение договоров: </a:t>
            </a:r>
            <a:r>
              <a:rPr lang="ru-RU" b="1" dirty="0"/>
              <a:t>до 15 июня 2022 г.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77836" y="1027904"/>
            <a:ext cx="10533849" cy="116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dirty="0"/>
              <a:t>Поддержка юридическим лицам – организациям, осуществляющим музейную деятельность или деятельность по сохранению культурного наследия.</a:t>
            </a: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dirty="0"/>
              <a:t>Гранты от 2 до 5 млн рублей на срок 12-18 или 12-24 месяца.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77836" y="2365510"/>
            <a:ext cx="3185487" cy="16171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ru-RU" b="1" dirty="0">
                <a:solidFill>
                  <a:schemeClr val="accent6"/>
                </a:solidFill>
              </a:rPr>
              <a:t>НОМИНАЦИИ: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Индустриальный старт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Индустриальный апгрейд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Завод-музей</a:t>
            </a:r>
          </a:p>
        </p:txBody>
      </p:sp>
      <p:sp>
        <p:nvSpPr>
          <p:cNvPr id="6" name="Текст 1"/>
          <p:cNvSpPr txBox="1">
            <a:spLocks/>
          </p:cNvSpPr>
          <p:nvPr/>
        </p:nvSpPr>
        <p:spPr>
          <a:xfrm>
            <a:off x="695325" y="392844"/>
            <a:ext cx="6788085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ФОРМАТ КОНКУРСА</a:t>
            </a:r>
          </a:p>
        </p:txBody>
      </p:sp>
    </p:spTree>
    <p:extLst>
      <p:ext uri="{BB962C8B-B14F-4D97-AF65-F5344CB8AC3E}">
        <p14:creationId xmlns:p14="http://schemas.microsoft.com/office/powerpoint/2010/main" val="15048971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0536" y="1040604"/>
            <a:ext cx="11176000" cy="48505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dirty="0"/>
              <a:t>Проекты по созданию концепций и дорожных карт </a:t>
            </a:r>
            <a:r>
              <a:rPr lang="ru-RU" dirty="0" err="1"/>
              <a:t>музеефикации</a:t>
            </a:r>
            <a:r>
              <a:rPr lang="ru-RU" dirty="0"/>
              <a:t> индустриальных объектов: 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разработка проектной документации; 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создание и тестирование прототипов музейных проектов; 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проведение исследований, фокус-групп, семинаров, стратегических сессий и пр.; 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развитие компетенций проектной команды для работы с индустриальным наследием;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изучение опыта организаций по </a:t>
            </a:r>
            <a:r>
              <a:rPr lang="ru-RU" dirty="0" err="1"/>
              <a:t>музеефикации</a:t>
            </a:r>
            <a:r>
              <a:rPr lang="ru-RU" dirty="0"/>
              <a:t> индустриальных объектов; </a:t>
            </a:r>
          </a:p>
          <a:p>
            <a:pPr marL="285750" indent="-285750" algn="just">
              <a:lnSpc>
                <a:spcPct val="120000"/>
              </a:lnSpc>
              <a:spcBef>
                <a:spcPts val="600"/>
              </a:spcBef>
              <a:buClr>
                <a:schemeClr val="accent6"/>
              </a:buClr>
              <a:buFont typeface="Tahoma" panose="020B0604030504040204" pitchFamily="34" charset="0"/>
              <a:buChar char="●"/>
            </a:pPr>
            <a:r>
              <a:rPr lang="ru-RU" dirty="0"/>
              <a:t>приглашение экспертов для консультаций или разработки концепции с организацией-заявителем.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b="1" dirty="0"/>
              <a:t>Особенность номинации</a:t>
            </a:r>
            <a:r>
              <a:rPr lang="ru-RU" dirty="0"/>
              <a:t>: соучастное проектирование и публичная защита разработанной концепции и дорожной карты перед представителями городской администрации, бизнеса, экспертных и местных сообществ. </a:t>
            </a:r>
          </a:p>
          <a:p>
            <a:pPr algn="just">
              <a:lnSpc>
                <a:spcPct val="120000"/>
              </a:lnSpc>
              <a:spcBef>
                <a:spcPts val="1200"/>
              </a:spcBef>
            </a:pPr>
            <a:r>
              <a:rPr lang="ru-RU" b="1" dirty="0">
                <a:solidFill>
                  <a:schemeClr val="accent6"/>
                </a:solidFill>
              </a:rPr>
              <a:t>Продолжительность </a:t>
            </a:r>
            <a:r>
              <a:rPr lang="ru-RU" dirty="0"/>
              <a:t>от 12 до 18 месяцев</a:t>
            </a:r>
          </a:p>
          <a:p>
            <a:pPr algn="just">
              <a:lnSpc>
                <a:spcPct val="120000"/>
              </a:lnSpc>
              <a:spcBef>
                <a:spcPts val="600"/>
              </a:spcBef>
            </a:pPr>
            <a:r>
              <a:rPr lang="ru-RU" b="1" dirty="0">
                <a:solidFill>
                  <a:schemeClr val="accent6"/>
                </a:solidFill>
              </a:rPr>
              <a:t>Гранты </a:t>
            </a:r>
            <a:r>
              <a:rPr lang="ru-RU" dirty="0"/>
              <a:t>до 2 млн. рублей. </a:t>
            </a:r>
          </a:p>
        </p:txBody>
      </p:sp>
      <p:sp>
        <p:nvSpPr>
          <p:cNvPr id="4" name="Текст 1"/>
          <p:cNvSpPr txBox="1">
            <a:spLocks/>
          </p:cNvSpPr>
          <p:nvPr/>
        </p:nvSpPr>
        <p:spPr>
          <a:xfrm>
            <a:off x="695325" y="392844"/>
            <a:ext cx="6788085" cy="572152"/>
          </a:xfrm>
          <a:prstGeom prst="rect">
            <a:avLst/>
          </a:prstGeom>
        </p:spPr>
        <p:txBody>
          <a:bodyPr>
            <a:normAutofit/>
          </a:bodyPr>
          <a:lstStyle>
            <a:defPPr>
              <a:defRPr lang="ru-RU"/>
            </a:defPPr>
            <a:lvl1pPr indent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/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ru-RU" dirty="0">
                <a:solidFill>
                  <a:schemeClr val="accent6"/>
                </a:solidFill>
              </a:rPr>
              <a:t>ИНДУСТРИАЛЬНЫЙ СТАРТ</a:t>
            </a:r>
          </a:p>
        </p:txBody>
      </p:sp>
    </p:spTree>
    <p:extLst>
      <p:ext uri="{BB962C8B-B14F-4D97-AF65-F5344CB8AC3E}">
        <p14:creationId xmlns:p14="http://schemas.microsoft.com/office/powerpoint/2010/main" val="1365602630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Fond Potanin">
      <a:dk1>
        <a:srgbClr val="485860"/>
      </a:dk1>
      <a:lt1>
        <a:sysClr val="window" lastClr="FFFFFF"/>
      </a:lt1>
      <a:dk2>
        <a:srgbClr val="00ACA8"/>
      </a:dk2>
      <a:lt2>
        <a:srgbClr val="E7E6E6"/>
      </a:lt2>
      <a:accent1>
        <a:srgbClr val="75B726"/>
      </a:accent1>
      <a:accent2>
        <a:srgbClr val="F07D22"/>
      </a:accent2>
      <a:accent3>
        <a:srgbClr val="E82D89"/>
      </a:accent3>
      <a:accent4>
        <a:srgbClr val="E6301F"/>
      </a:accent4>
      <a:accent5>
        <a:srgbClr val="00C0F3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d Potani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Fond Potanin">
      <a:dk1>
        <a:srgbClr val="485860"/>
      </a:dk1>
      <a:lt1>
        <a:sysClr val="window" lastClr="FFFFFF"/>
      </a:lt1>
      <a:dk2>
        <a:srgbClr val="00ACA8"/>
      </a:dk2>
      <a:lt2>
        <a:srgbClr val="E7E6E6"/>
      </a:lt2>
      <a:accent1>
        <a:srgbClr val="75B726"/>
      </a:accent1>
      <a:accent2>
        <a:srgbClr val="F07D22"/>
      </a:accent2>
      <a:accent3>
        <a:srgbClr val="E82D89"/>
      </a:accent3>
      <a:accent4>
        <a:srgbClr val="E6301F"/>
      </a:accent4>
      <a:accent5>
        <a:srgbClr val="00C0F3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d Potani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16318</TotalTime>
  <Words>3045</Words>
  <Application>Microsoft Macintosh PowerPoint</Application>
  <PresentationFormat>Широкоэкранный</PresentationFormat>
  <Paragraphs>291</Paragraphs>
  <Slides>31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39" baseType="lpstr">
      <vt:lpstr>Arial</vt:lpstr>
      <vt:lpstr>Calibri</vt:lpstr>
      <vt:lpstr>Courier New</vt:lpstr>
      <vt:lpstr>Symbol</vt:lpstr>
      <vt:lpstr>Tahoma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Irina Purtova</dc:creator>
  <cp:lastModifiedBy>Microsoft Office User</cp:lastModifiedBy>
  <cp:revision>467</cp:revision>
  <cp:lastPrinted>2021-12-20T07:26:07Z</cp:lastPrinted>
  <dcterms:created xsi:type="dcterms:W3CDTF">2018-06-29T13:42:35Z</dcterms:created>
  <dcterms:modified xsi:type="dcterms:W3CDTF">2021-12-21T21:36:43Z</dcterms:modified>
</cp:coreProperties>
</file>